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 id="2147483674" r:id="rId6"/>
    <p:sldMasterId id="2147483686" r:id="rId7"/>
  </p:sldMasterIdLst>
  <p:notesMasterIdLst>
    <p:notesMasterId r:id="rId49"/>
  </p:notesMasterIdLst>
  <p:sldIdLst>
    <p:sldId id="318" r:id="rId8"/>
    <p:sldId id="288" r:id="rId9"/>
    <p:sldId id="297" r:id="rId10"/>
    <p:sldId id="290" r:id="rId11"/>
    <p:sldId id="306" r:id="rId12"/>
    <p:sldId id="293" r:id="rId13"/>
    <p:sldId id="299" r:id="rId14"/>
    <p:sldId id="323" r:id="rId15"/>
    <p:sldId id="324" r:id="rId16"/>
    <p:sldId id="326" r:id="rId17"/>
    <p:sldId id="325" r:id="rId18"/>
    <p:sldId id="298" r:id="rId19"/>
    <p:sldId id="327" r:id="rId20"/>
    <p:sldId id="328" r:id="rId21"/>
    <p:sldId id="308" r:id="rId22"/>
    <p:sldId id="310" r:id="rId23"/>
    <p:sldId id="295" r:id="rId24"/>
    <p:sldId id="312" r:id="rId25"/>
    <p:sldId id="315" r:id="rId26"/>
    <p:sldId id="316" r:id="rId27"/>
    <p:sldId id="313" r:id="rId28"/>
    <p:sldId id="319" r:id="rId29"/>
    <p:sldId id="339" r:id="rId30"/>
    <p:sldId id="336" r:id="rId31"/>
    <p:sldId id="320" r:id="rId32"/>
    <p:sldId id="337" r:id="rId33"/>
    <p:sldId id="338" r:id="rId34"/>
    <p:sldId id="321" r:id="rId35"/>
    <p:sldId id="329" r:id="rId36"/>
    <p:sldId id="330" r:id="rId37"/>
    <p:sldId id="332" r:id="rId38"/>
    <p:sldId id="333" r:id="rId39"/>
    <p:sldId id="334" r:id="rId40"/>
    <p:sldId id="335" r:id="rId41"/>
    <p:sldId id="322" r:id="rId42"/>
    <p:sldId id="309" r:id="rId43"/>
    <p:sldId id="314" r:id="rId44"/>
    <p:sldId id="317" r:id="rId45"/>
    <p:sldId id="342" r:id="rId46"/>
    <p:sldId id="341" r:id="rId47"/>
    <p:sldId id="301" r:id="rId48"/>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ED83B"/>
    <a:srgbClr val="002A66"/>
    <a:srgbClr val="000000"/>
    <a:srgbClr val="18428F"/>
    <a:srgbClr val="214F8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B2A5D4-84BF-4CBB-A187-57DD901A15E9}" v="3" dt="2026-06-17T18:16:56.83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10" d="100"/>
          <a:sy n="110" d="100"/>
        </p:scale>
        <p:origin x="630" y="114"/>
      </p:cViewPr>
      <p:guideLst/>
    </p:cSldViewPr>
  </p:slideViewPr>
  <p:notesTextViewPr>
    <p:cViewPr>
      <p:scale>
        <a:sx n="1" d="1"/>
        <a:sy n="1" d="1"/>
      </p:scale>
      <p:origin x="0" y="0"/>
    </p:cViewPr>
  </p:notesTextViewPr>
  <p:sorterViewPr>
    <p:cViewPr>
      <p:scale>
        <a:sx n="200" d="100"/>
        <a:sy n="200" d="100"/>
      </p:scale>
      <p:origin x="0" y="-2017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8" Type="http://schemas.openxmlformats.org/officeDocument/2006/relationships/slide" Target="slides/slide1.xml"/><Relationship Id="rId51" Type="http://schemas.openxmlformats.org/officeDocument/2006/relationships/viewProps" Target="viewProps.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slie Lanctot" userId="42cff914-bd6d-4d9d-aa0b-2cd9b52770c0" providerId="ADAL" clId="{84B54CA8-004E-42A0-9F70-75596583F2D6}"/>
    <pc:docChg chg="modSld">
      <pc:chgData name="Leslie Lanctot" userId="42cff914-bd6d-4d9d-aa0b-2cd9b52770c0" providerId="ADAL" clId="{84B54CA8-004E-42A0-9F70-75596583F2D6}" dt="2026-06-12T21:17:28.945" v="7" actId="1076"/>
      <pc:docMkLst>
        <pc:docMk/>
      </pc:docMkLst>
      <pc:sldChg chg="modSp mod">
        <pc:chgData name="Leslie Lanctot" userId="42cff914-bd6d-4d9d-aa0b-2cd9b52770c0" providerId="ADAL" clId="{84B54CA8-004E-42A0-9F70-75596583F2D6}" dt="2026-06-12T21:17:28.945" v="7" actId="1076"/>
        <pc:sldMkLst>
          <pc:docMk/>
          <pc:sldMk cId="314463904" sldId="342"/>
        </pc:sldMkLst>
        <pc:picChg chg="mod">
          <ac:chgData name="Leslie Lanctot" userId="42cff914-bd6d-4d9d-aa0b-2cd9b52770c0" providerId="ADAL" clId="{84B54CA8-004E-42A0-9F70-75596583F2D6}" dt="2026-06-12T21:14:25.229" v="2" actId="1076"/>
          <ac:picMkLst>
            <pc:docMk/>
            <pc:sldMk cId="314463904" sldId="342"/>
            <ac:picMk id="50" creationId="{A0229FF6-2147-A849-7359-05872169CCB9}"/>
          </ac:picMkLst>
        </pc:picChg>
        <pc:picChg chg="mod modCrop">
          <ac:chgData name="Leslie Lanctot" userId="42cff914-bd6d-4d9d-aa0b-2cd9b52770c0" providerId="ADAL" clId="{84B54CA8-004E-42A0-9F70-75596583F2D6}" dt="2026-06-12T21:15:09.096" v="5" actId="732"/>
          <ac:picMkLst>
            <pc:docMk/>
            <pc:sldMk cId="314463904" sldId="342"/>
            <ac:picMk id="68" creationId="{02BE80AF-72FB-FA8B-8C4A-34B5546319E9}"/>
          </ac:picMkLst>
        </pc:picChg>
      </pc:sldChg>
    </pc:docChg>
  </pc:docChgLst>
  <pc:docChgLst>
    <pc:chgData name="Leslie Lanctot" userId="42cff914-bd6d-4d9d-aa0b-2cd9b52770c0" providerId="ADAL" clId="{34BA45A6-D7B9-4219-9955-8C30B0C4EDF2}"/>
    <pc:docChg chg="undo custSel addSld delSld modSld sldOrd">
      <pc:chgData name="Leslie Lanctot" userId="42cff914-bd6d-4d9d-aa0b-2cd9b52770c0" providerId="ADAL" clId="{34BA45A6-D7B9-4219-9955-8C30B0C4EDF2}" dt="2026-06-17T18:16:56.831" v="467"/>
      <pc:docMkLst>
        <pc:docMk/>
      </pc:docMkLst>
      <pc:sldChg chg="add">
        <pc:chgData name="Leslie Lanctot" userId="42cff914-bd6d-4d9d-aa0b-2cd9b52770c0" providerId="ADAL" clId="{34BA45A6-D7B9-4219-9955-8C30B0C4EDF2}" dt="2026-06-17T18:16:56.831" v="467"/>
        <pc:sldMkLst>
          <pc:docMk/>
          <pc:sldMk cId="2841429972" sldId="295"/>
        </pc:sldMkLst>
      </pc:sldChg>
      <pc:sldChg chg="addSp delSp modSp add mod">
        <pc:chgData name="Leslie Lanctot" userId="42cff914-bd6d-4d9d-aa0b-2cd9b52770c0" providerId="ADAL" clId="{34BA45A6-D7B9-4219-9955-8C30B0C4EDF2}" dt="2026-06-11T21:50:54.940" v="55" actId="20577"/>
        <pc:sldMkLst>
          <pc:docMk/>
          <pc:sldMk cId="3599451472" sldId="341"/>
        </pc:sldMkLst>
        <pc:spChg chg="mod">
          <ac:chgData name="Leslie Lanctot" userId="42cff914-bd6d-4d9d-aa0b-2cd9b52770c0" providerId="ADAL" clId="{34BA45A6-D7B9-4219-9955-8C30B0C4EDF2}" dt="2026-06-11T21:50:54.940" v="55" actId="20577"/>
          <ac:spMkLst>
            <pc:docMk/>
            <pc:sldMk cId="3599451472" sldId="341"/>
            <ac:spMk id="4" creationId="{B27EC47A-00EE-CD67-8E5D-50C21CE57C12}"/>
          </ac:spMkLst>
        </pc:spChg>
        <pc:picChg chg="add mod">
          <ac:chgData name="Leslie Lanctot" userId="42cff914-bd6d-4d9d-aa0b-2cd9b52770c0" providerId="ADAL" clId="{34BA45A6-D7B9-4219-9955-8C30B0C4EDF2}" dt="2026-06-11T21:50:13.910" v="27" actId="1076"/>
          <ac:picMkLst>
            <pc:docMk/>
            <pc:sldMk cId="3599451472" sldId="341"/>
            <ac:picMk id="5" creationId="{9740C83F-25D7-10A5-1C26-6A61097BB386}"/>
          </ac:picMkLst>
        </pc:picChg>
      </pc:sldChg>
      <pc:sldChg chg="addSp delSp modSp add mod ord">
        <pc:chgData name="Leslie Lanctot" userId="42cff914-bd6d-4d9d-aa0b-2cd9b52770c0" providerId="ADAL" clId="{34BA45A6-D7B9-4219-9955-8C30B0C4EDF2}" dt="2026-06-17T18:08:26.528" v="466" actId="1076"/>
        <pc:sldMkLst>
          <pc:docMk/>
          <pc:sldMk cId="314463904" sldId="342"/>
        </pc:sldMkLst>
        <pc:spChg chg="mod">
          <ac:chgData name="Leslie Lanctot" userId="42cff914-bd6d-4d9d-aa0b-2cd9b52770c0" providerId="ADAL" clId="{34BA45A6-D7B9-4219-9955-8C30B0C4EDF2}" dt="2026-06-11T21:50:43.042" v="42" actId="20577"/>
          <ac:spMkLst>
            <pc:docMk/>
            <pc:sldMk cId="314463904" sldId="342"/>
            <ac:spMk id="4" creationId="{FA58B930-98EC-3F6C-5FC9-FBDB11A8FEBC}"/>
          </ac:spMkLst>
        </pc:spChg>
        <pc:graphicFrameChg chg="add mod modGraphic">
          <ac:chgData name="Leslie Lanctot" userId="42cff914-bd6d-4d9d-aa0b-2cd9b52770c0" providerId="ADAL" clId="{34BA45A6-D7B9-4219-9955-8C30B0C4EDF2}" dt="2026-06-17T18:00:26.705" v="441" actId="1076"/>
          <ac:graphicFrameMkLst>
            <pc:docMk/>
            <pc:sldMk cId="314463904" sldId="342"/>
            <ac:graphicFrameMk id="2" creationId="{6FB44AD3-82B1-549C-F975-B8D3279A6D07}"/>
          </ac:graphicFrameMkLst>
        </pc:graphicFrameChg>
        <pc:picChg chg="add del mod modCrop">
          <ac:chgData name="Leslie Lanctot" userId="42cff914-bd6d-4d9d-aa0b-2cd9b52770c0" providerId="ADAL" clId="{34BA45A6-D7B9-4219-9955-8C30B0C4EDF2}" dt="2026-06-17T16:53:32.760" v="188" actId="478"/>
          <ac:picMkLst>
            <pc:docMk/>
            <pc:sldMk cId="314463904" sldId="342"/>
            <ac:picMk id="3" creationId="{C6641D0C-8965-A5B7-77D7-E2DB7B600D04}"/>
          </ac:picMkLst>
        </pc:picChg>
        <pc:picChg chg="add mod">
          <ac:chgData name="Leslie Lanctot" userId="42cff914-bd6d-4d9d-aa0b-2cd9b52770c0" providerId="ADAL" clId="{34BA45A6-D7B9-4219-9955-8C30B0C4EDF2}" dt="2026-06-17T18:06:51.060" v="458" actId="1076"/>
          <ac:picMkLst>
            <pc:docMk/>
            <pc:sldMk cId="314463904" sldId="342"/>
            <ac:picMk id="7" creationId="{88612646-8315-5A55-95E3-4286A828D983}"/>
          </ac:picMkLst>
        </pc:picChg>
        <pc:picChg chg="add mod ord modCrop">
          <ac:chgData name="Leslie Lanctot" userId="42cff914-bd6d-4d9d-aa0b-2cd9b52770c0" providerId="ADAL" clId="{34BA45A6-D7B9-4219-9955-8C30B0C4EDF2}" dt="2026-06-17T17:59:48.163" v="432" actId="1076"/>
          <ac:picMkLst>
            <pc:docMk/>
            <pc:sldMk cId="314463904" sldId="342"/>
            <ac:picMk id="8" creationId="{D7CB45A2-9460-F3B9-3EB1-3C815B07EFB1}"/>
          </ac:picMkLst>
        </pc:picChg>
        <pc:picChg chg="add mod ord">
          <ac:chgData name="Leslie Lanctot" userId="42cff914-bd6d-4d9d-aa0b-2cd9b52770c0" providerId="ADAL" clId="{34BA45A6-D7B9-4219-9955-8C30B0C4EDF2}" dt="2026-06-17T17:59:54.991" v="433" actId="1076"/>
          <ac:picMkLst>
            <pc:docMk/>
            <pc:sldMk cId="314463904" sldId="342"/>
            <ac:picMk id="10" creationId="{239C28DC-65F1-94B5-93E5-8634A7D0B95F}"/>
          </ac:picMkLst>
        </pc:picChg>
        <pc:picChg chg="add mod modCrop">
          <ac:chgData name="Leslie Lanctot" userId="42cff914-bd6d-4d9d-aa0b-2cd9b52770c0" providerId="ADAL" clId="{34BA45A6-D7B9-4219-9955-8C30B0C4EDF2}" dt="2026-06-17T18:07:38.691" v="465" actId="1076"/>
          <ac:picMkLst>
            <pc:docMk/>
            <pc:sldMk cId="314463904" sldId="342"/>
            <ac:picMk id="11" creationId="{A63BC8A8-FC7E-95DE-2B00-D9273E7C8770}"/>
          </ac:picMkLst>
        </pc:picChg>
        <pc:picChg chg="add mod ord">
          <ac:chgData name="Leslie Lanctot" userId="42cff914-bd6d-4d9d-aa0b-2cd9b52770c0" providerId="ADAL" clId="{34BA45A6-D7B9-4219-9955-8C30B0C4EDF2}" dt="2026-06-17T18:01:36.550" v="449" actId="1076"/>
          <ac:picMkLst>
            <pc:docMk/>
            <pc:sldMk cId="314463904" sldId="342"/>
            <ac:picMk id="14" creationId="{2B7CFD01-F7A0-950B-8C3C-B7EEE7AA0076}"/>
          </ac:picMkLst>
        </pc:picChg>
        <pc:picChg chg="add mod ord">
          <ac:chgData name="Leslie Lanctot" userId="42cff914-bd6d-4d9d-aa0b-2cd9b52770c0" providerId="ADAL" clId="{34BA45A6-D7B9-4219-9955-8C30B0C4EDF2}" dt="2026-06-17T17:58:54.864" v="421" actId="1076"/>
          <ac:picMkLst>
            <pc:docMk/>
            <pc:sldMk cId="314463904" sldId="342"/>
            <ac:picMk id="18" creationId="{6D1FA429-D7F7-C0BD-C3B2-1DFB5D7529B2}"/>
          </ac:picMkLst>
        </pc:picChg>
        <pc:picChg chg="add mod ord">
          <ac:chgData name="Leslie Lanctot" userId="42cff914-bd6d-4d9d-aa0b-2cd9b52770c0" providerId="ADAL" clId="{34BA45A6-D7B9-4219-9955-8C30B0C4EDF2}" dt="2026-06-17T18:00:08.572" v="435" actId="1076"/>
          <ac:picMkLst>
            <pc:docMk/>
            <pc:sldMk cId="314463904" sldId="342"/>
            <ac:picMk id="20" creationId="{3105B169-6E53-4049-8B38-3AB49DD0C8C6}"/>
          </ac:picMkLst>
        </pc:picChg>
        <pc:picChg chg="add mod ord">
          <ac:chgData name="Leslie Lanctot" userId="42cff914-bd6d-4d9d-aa0b-2cd9b52770c0" providerId="ADAL" clId="{34BA45A6-D7B9-4219-9955-8C30B0C4EDF2}" dt="2026-06-17T17:59:10.153" v="422" actId="1076"/>
          <ac:picMkLst>
            <pc:docMk/>
            <pc:sldMk cId="314463904" sldId="342"/>
            <ac:picMk id="22" creationId="{7B086A22-A239-C9FE-C83A-FFB375991510}"/>
          </ac:picMkLst>
        </pc:picChg>
        <pc:picChg chg="add mod ord modCrop">
          <ac:chgData name="Leslie Lanctot" userId="42cff914-bd6d-4d9d-aa0b-2cd9b52770c0" providerId="ADAL" clId="{34BA45A6-D7B9-4219-9955-8C30B0C4EDF2}" dt="2026-06-17T18:08:26.528" v="466" actId="1076"/>
          <ac:picMkLst>
            <pc:docMk/>
            <pc:sldMk cId="314463904" sldId="342"/>
            <ac:picMk id="24" creationId="{72AC43E5-DDC5-8812-AFA8-0DD797043D51}"/>
          </ac:picMkLst>
        </pc:picChg>
        <pc:picChg chg="add mod ord modCrop">
          <ac:chgData name="Leslie Lanctot" userId="42cff914-bd6d-4d9d-aa0b-2cd9b52770c0" providerId="ADAL" clId="{34BA45A6-D7B9-4219-9955-8C30B0C4EDF2}" dt="2026-06-17T17:58:47.025" v="420" actId="1076"/>
          <ac:picMkLst>
            <pc:docMk/>
            <pc:sldMk cId="314463904" sldId="342"/>
            <ac:picMk id="26" creationId="{240BB4AA-EB88-A506-98F8-5B4279C431E1}"/>
          </ac:picMkLst>
        </pc:picChg>
        <pc:picChg chg="add mod ord">
          <ac:chgData name="Leslie Lanctot" userId="42cff914-bd6d-4d9d-aa0b-2cd9b52770c0" providerId="ADAL" clId="{34BA45A6-D7B9-4219-9955-8C30B0C4EDF2}" dt="2026-06-17T17:48:59.982" v="352" actId="1076"/>
          <ac:picMkLst>
            <pc:docMk/>
            <pc:sldMk cId="314463904" sldId="342"/>
            <ac:picMk id="28" creationId="{8F163DB9-D423-A4CA-2358-F30629D14CD8}"/>
          </ac:picMkLst>
        </pc:picChg>
        <pc:picChg chg="add del mod ord">
          <ac:chgData name="Leslie Lanctot" userId="42cff914-bd6d-4d9d-aa0b-2cd9b52770c0" providerId="ADAL" clId="{34BA45A6-D7B9-4219-9955-8C30B0C4EDF2}" dt="2026-06-17T17:50:11.151" v="374" actId="478"/>
          <ac:picMkLst>
            <pc:docMk/>
            <pc:sldMk cId="314463904" sldId="342"/>
            <ac:picMk id="32" creationId="{22A3AFC8-2743-7A6C-1837-D6E14FE3F91A}"/>
          </ac:picMkLst>
        </pc:picChg>
        <pc:picChg chg="add del mod ord modCrop">
          <ac:chgData name="Leslie Lanctot" userId="42cff914-bd6d-4d9d-aa0b-2cd9b52770c0" providerId="ADAL" clId="{34BA45A6-D7B9-4219-9955-8C30B0C4EDF2}" dt="2026-06-17T18:04:34.015" v="453" actId="478"/>
          <ac:picMkLst>
            <pc:docMk/>
            <pc:sldMk cId="314463904" sldId="342"/>
            <ac:picMk id="34" creationId="{3334C94C-F196-5D07-2D01-D00987B8A27D}"/>
          </ac:picMkLst>
        </pc:picChg>
        <pc:picChg chg="add mod ord">
          <ac:chgData name="Leslie Lanctot" userId="42cff914-bd6d-4d9d-aa0b-2cd9b52770c0" providerId="ADAL" clId="{34BA45A6-D7B9-4219-9955-8C30B0C4EDF2}" dt="2026-06-17T18:00:53.172" v="442" actId="1076"/>
          <ac:picMkLst>
            <pc:docMk/>
            <pc:sldMk cId="314463904" sldId="342"/>
            <ac:picMk id="36" creationId="{1DF9AD6A-1ED8-C749-AD8C-B765497156BE}"/>
          </ac:picMkLst>
        </pc:picChg>
        <pc:picChg chg="add mod ord">
          <ac:chgData name="Leslie Lanctot" userId="42cff914-bd6d-4d9d-aa0b-2cd9b52770c0" providerId="ADAL" clId="{34BA45A6-D7B9-4219-9955-8C30B0C4EDF2}" dt="2026-06-17T18:01:46.834" v="450" actId="1076"/>
          <ac:picMkLst>
            <pc:docMk/>
            <pc:sldMk cId="314463904" sldId="342"/>
            <ac:picMk id="38" creationId="{6DF30B7E-3741-E287-CEA0-5C448D14D46B}"/>
          </ac:picMkLst>
        </pc:picChg>
        <pc:picChg chg="add mod ord modCrop">
          <ac:chgData name="Leslie Lanctot" userId="42cff914-bd6d-4d9d-aa0b-2cd9b52770c0" providerId="ADAL" clId="{34BA45A6-D7B9-4219-9955-8C30B0C4EDF2}" dt="2026-06-17T18:01:22.223" v="448" actId="1076"/>
          <ac:picMkLst>
            <pc:docMk/>
            <pc:sldMk cId="314463904" sldId="342"/>
            <ac:picMk id="40" creationId="{4EC23A01-6BCB-5B11-098D-F25FC0CFBC9E}"/>
          </ac:picMkLst>
        </pc:picChg>
        <pc:picChg chg="add mod ord">
          <ac:chgData name="Leslie Lanctot" userId="42cff914-bd6d-4d9d-aa0b-2cd9b52770c0" providerId="ADAL" clId="{34BA45A6-D7B9-4219-9955-8C30B0C4EDF2}" dt="2026-06-17T17:57:13.738" v="407" actId="1076"/>
          <ac:picMkLst>
            <pc:docMk/>
            <pc:sldMk cId="314463904" sldId="342"/>
            <ac:picMk id="42" creationId="{CA8787F4-1428-C91D-6E8B-DBC39F0DE7E6}"/>
          </ac:picMkLst>
        </pc:picChg>
        <pc:picChg chg="add del mod">
          <ac:chgData name="Leslie Lanctot" userId="42cff914-bd6d-4d9d-aa0b-2cd9b52770c0" providerId="ADAL" clId="{34BA45A6-D7B9-4219-9955-8C30B0C4EDF2}" dt="2026-06-17T16:52:35.727" v="172" actId="478"/>
          <ac:picMkLst>
            <pc:docMk/>
            <pc:sldMk cId="314463904" sldId="342"/>
            <ac:picMk id="44" creationId="{901CC826-7049-FB47-99E0-4F22B735FF7E}"/>
          </ac:picMkLst>
        </pc:picChg>
        <pc:picChg chg="add mod ord">
          <ac:chgData name="Leslie Lanctot" userId="42cff914-bd6d-4d9d-aa0b-2cd9b52770c0" providerId="ADAL" clId="{34BA45A6-D7B9-4219-9955-8C30B0C4EDF2}" dt="2026-06-17T17:56:53.116" v="405" actId="1076"/>
          <ac:picMkLst>
            <pc:docMk/>
            <pc:sldMk cId="314463904" sldId="342"/>
            <ac:picMk id="48" creationId="{1C9F39E6-29B1-2640-24B0-543998AE437B}"/>
          </ac:picMkLst>
        </pc:picChg>
        <pc:picChg chg="add mod ord">
          <ac:chgData name="Leslie Lanctot" userId="42cff914-bd6d-4d9d-aa0b-2cd9b52770c0" providerId="ADAL" clId="{34BA45A6-D7B9-4219-9955-8C30B0C4EDF2}" dt="2026-06-17T18:00:23.835" v="439" actId="14100"/>
          <ac:picMkLst>
            <pc:docMk/>
            <pc:sldMk cId="314463904" sldId="342"/>
            <ac:picMk id="50" creationId="{A0229FF6-2147-A849-7359-05872169CCB9}"/>
          </ac:picMkLst>
        </pc:picChg>
        <pc:picChg chg="add mod ord modCrop">
          <ac:chgData name="Leslie Lanctot" userId="42cff914-bd6d-4d9d-aa0b-2cd9b52770c0" providerId="ADAL" clId="{34BA45A6-D7B9-4219-9955-8C30B0C4EDF2}" dt="2026-06-17T17:58:34.971" v="418" actId="1076"/>
          <ac:picMkLst>
            <pc:docMk/>
            <pc:sldMk cId="314463904" sldId="342"/>
            <ac:picMk id="52" creationId="{DA833EFE-9423-D91B-8471-E9940CB1A2B3}"/>
          </ac:picMkLst>
        </pc:picChg>
        <pc:picChg chg="add del mod">
          <ac:chgData name="Leslie Lanctot" userId="42cff914-bd6d-4d9d-aa0b-2cd9b52770c0" providerId="ADAL" clId="{34BA45A6-D7B9-4219-9955-8C30B0C4EDF2}" dt="2026-06-17T16:53:22.326" v="185" actId="478"/>
          <ac:picMkLst>
            <pc:docMk/>
            <pc:sldMk cId="314463904" sldId="342"/>
            <ac:picMk id="54" creationId="{D6A6F5DF-F63F-3E64-242E-4FBF5F070209}"/>
          </ac:picMkLst>
        </pc:picChg>
        <pc:picChg chg="add mod ord">
          <ac:chgData name="Leslie Lanctot" userId="42cff914-bd6d-4d9d-aa0b-2cd9b52770c0" providerId="ADAL" clId="{34BA45A6-D7B9-4219-9955-8C30B0C4EDF2}" dt="2026-06-17T18:00:17.059" v="437" actId="1076"/>
          <ac:picMkLst>
            <pc:docMk/>
            <pc:sldMk cId="314463904" sldId="342"/>
            <ac:picMk id="58" creationId="{881C7194-A4F6-113C-8689-9F5EB996D56D}"/>
          </ac:picMkLst>
        </pc:picChg>
        <pc:picChg chg="add mod ord">
          <ac:chgData name="Leslie Lanctot" userId="42cff914-bd6d-4d9d-aa0b-2cd9b52770c0" providerId="ADAL" clId="{34BA45A6-D7B9-4219-9955-8C30B0C4EDF2}" dt="2026-06-17T17:57:00.769" v="406" actId="1076"/>
          <ac:picMkLst>
            <pc:docMk/>
            <pc:sldMk cId="314463904" sldId="342"/>
            <ac:picMk id="60" creationId="{367CC73B-FEA9-32E9-09C7-7894D09D0AD4}"/>
          </ac:picMkLst>
        </pc:picChg>
        <pc:picChg chg="add del mod">
          <ac:chgData name="Leslie Lanctot" userId="42cff914-bd6d-4d9d-aa0b-2cd9b52770c0" providerId="ADAL" clId="{34BA45A6-D7B9-4219-9955-8C30B0C4EDF2}" dt="2026-06-17T16:52:06.282" v="171" actId="478"/>
          <ac:picMkLst>
            <pc:docMk/>
            <pc:sldMk cId="314463904" sldId="342"/>
            <ac:picMk id="64" creationId="{88534B89-B8DE-0C94-5201-7246B82A2755}"/>
          </ac:picMkLst>
        </pc:picChg>
        <pc:picChg chg="add del">
          <ac:chgData name="Leslie Lanctot" userId="42cff914-bd6d-4d9d-aa0b-2cd9b52770c0" providerId="ADAL" clId="{34BA45A6-D7B9-4219-9955-8C30B0C4EDF2}" dt="2026-06-17T16:52:04.241" v="170" actId="478"/>
          <ac:picMkLst>
            <pc:docMk/>
            <pc:sldMk cId="314463904" sldId="342"/>
            <ac:picMk id="66" creationId="{84AC6ED6-7BE9-E316-D01E-D0554A0FB721}"/>
          </ac:picMkLst>
        </pc:picChg>
        <pc:picChg chg="add mod ord">
          <ac:chgData name="Leslie Lanctot" userId="42cff914-bd6d-4d9d-aa0b-2cd9b52770c0" providerId="ADAL" clId="{34BA45A6-D7B9-4219-9955-8C30B0C4EDF2}" dt="2026-06-17T18:00:15.001" v="436" actId="1076"/>
          <ac:picMkLst>
            <pc:docMk/>
            <pc:sldMk cId="314463904" sldId="342"/>
            <ac:picMk id="68" creationId="{02BE80AF-72FB-FA8B-8C4A-34B5546319E9}"/>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146" cy="466337"/>
          </a:xfrm>
          <a:prstGeom prst="rect">
            <a:avLst/>
          </a:prstGeom>
        </p:spPr>
        <p:txBody>
          <a:bodyPr vert="horz" lIns="92062" tIns="46031" rIns="92062" bIns="46031" rtlCol="0"/>
          <a:lstStyle>
            <a:lvl1pPr algn="l">
              <a:defRPr sz="1200"/>
            </a:lvl1pPr>
          </a:lstStyle>
          <a:p>
            <a:endParaRPr lang="en-US"/>
          </a:p>
        </p:txBody>
      </p:sp>
      <p:sp>
        <p:nvSpPr>
          <p:cNvPr id="3" name="Date Placeholder 2"/>
          <p:cNvSpPr>
            <a:spLocks noGrp="1"/>
          </p:cNvSpPr>
          <p:nvPr>
            <p:ph type="dt" idx="1"/>
          </p:nvPr>
        </p:nvSpPr>
        <p:spPr>
          <a:xfrm>
            <a:off x="3971654" y="0"/>
            <a:ext cx="3037146" cy="466337"/>
          </a:xfrm>
          <a:prstGeom prst="rect">
            <a:avLst/>
          </a:prstGeom>
        </p:spPr>
        <p:txBody>
          <a:bodyPr vert="horz" lIns="92062" tIns="46031" rIns="92062" bIns="46031" rtlCol="0"/>
          <a:lstStyle>
            <a:lvl1pPr algn="r">
              <a:defRPr sz="1200"/>
            </a:lvl1pPr>
          </a:lstStyle>
          <a:p>
            <a:fld id="{66B68262-222C-44F9-B2E1-FD0C7A464C90}" type="datetimeFigureOut">
              <a:rPr lang="en-US" smtClean="0"/>
              <a:t>6/17/2026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2062" tIns="46031" rIns="92062" bIns="46031" rtlCol="0" anchor="ctr"/>
          <a:lstStyle/>
          <a:p>
            <a:endParaRPr lang="en-US"/>
          </a:p>
        </p:txBody>
      </p:sp>
      <p:sp>
        <p:nvSpPr>
          <p:cNvPr id="5" name="Notes Placeholder 4"/>
          <p:cNvSpPr>
            <a:spLocks noGrp="1"/>
          </p:cNvSpPr>
          <p:nvPr>
            <p:ph type="body" sz="quarter" idx="3"/>
          </p:nvPr>
        </p:nvSpPr>
        <p:spPr>
          <a:xfrm>
            <a:off x="700880" y="4473324"/>
            <a:ext cx="5608640" cy="3660427"/>
          </a:xfrm>
          <a:prstGeom prst="rect">
            <a:avLst/>
          </a:prstGeom>
        </p:spPr>
        <p:txBody>
          <a:bodyPr vert="horz" lIns="92062" tIns="46031" rIns="92062" bIns="460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30063"/>
            <a:ext cx="3037146" cy="466337"/>
          </a:xfrm>
          <a:prstGeom prst="rect">
            <a:avLst/>
          </a:prstGeom>
        </p:spPr>
        <p:txBody>
          <a:bodyPr vert="horz" lIns="92062" tIns="46031" rIns="92062" bIns="46031" rtlCol="0" anchor="b"/>
          <a:lstStyle>
            <a:lvl1pPr algn="l">
              <a:defRPr sz="1200"/>
            </a:lvl1pPr>
          </a:lstStyle>
          <a:p>
            <a:endParaRPr lang="en-US"/>
          </a:p>
        </p:txBody>
      </p:sp>
      <p:sp>
        <p:nvSpPr>
          <p:cNvPr id="7" name="Slide Number Placeholder 6"/>
          <p:cNvSpPr>
            <a:spLocks noGrp="1"/>
          </p:cNvSpPr>
          <p:nvPr>
            <p:ph type="sldNum" sz="quarter" idx="5"/>
          </p:nvPr>
        </p:nvSpPr>
        <p:spPr>
          <a:xfrm>
            <a:off x="3971654" y="8830063"/>
            <a:ext cx="3037146" cy="466337"/>
          </a:xfrm>
          <a:prstGeom prst="rect">
            <a:avLst/>
          </a:prstGeom>
        </p:spPr>
        <p:txBody>
          <a:bodyPr vert="horz" lIns="92062" tIns="46031" rIns="92062" bIns="46031" rtlCol="0" anchor="b"/>
          <a:lstStyle>
            <a:lvl1pPr algn="r">
              <a:defRPr sz="1200"/>
            </a:lvl1pPr>
          </a:lstStyle>
          <a:p>
            <a:fld id="{17D2A301-35E2-45D8-90AC-525A05D4695C}" type="slidenum">
              <a:rPr lang="en-US" smtClean="0"/>
              <a:t>‹#›</a:t>
            </a:fld>
            <a:endParaRPr lang="en-US"/>
          </a:p>
        </p:txBody>
      </p:sp>
    </p:spTree>
    <p:extLst>
      <p:ext uri="{BB962C8B-B14F-4D97-AF65-F5344CB8AC3E}">
        <p14:creationId xmlns:p14="http://schemas.microsoft.com/office/powerpoint/2010/main" val="24866138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7D2A301-35E2-45D8-90AC-525A05D4695C}" type="slidenum">
              <a:rPr lang="en-US" smtClean="0"/>
              <a:t>1</a:t>
            </a:fld>
            <a:endParaRPr lang="en-US"/>
          </a:p>
        </p:txBody>
      </p:sp>
    </p:spTree>
    <p:extLst>
      <p:ext uri="{BB962C8B-B14F-4D97-AF65-F5344CB8AC3E}">
        <p14:creationId xmlns:p14="http://schemas.microsoft.com/office/powerpoint/2010/main" val="5193999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30B05-69D3-AB75-DCD2-705DFD9B4BA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BB7ED91-7662-DE97-281E-08B261976AF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Footer Placeholder 6">
            <a:extLst>
              <a:ext uri="{FF2B5EF4-FFF2-40B4-BE49-F238E27FC236}">
                <a16:creationId xmlns:a16="http://schemas.microsoft.com/office/drawing/2014/main" id="{CE874062-61A0-1703-BA9F-96A353E96175}"/>
              </a:ext>
            </a:extLst>
          </p:cNvPr>
          <p:cNvSpPr>
            <a:spLocks noGrp="1"/>
          </p:cNvSpPr>
          <p:nvPr>
            <p:ph type="ftr" sz="quarter" idx="10"/>
          </p:nvPr>
        </p:nvSpPr>
        <p:spPr>
          <a:xfrm>
            <a:off x="4038600" y="6347966"/>
            <a:ext cx="4114800" cy="365125"/>
          </a:xfrm>
          <a:prstGeom prst="rect">
            <a:avLst/>
          </a:prstGeom>
        </p:spPr>
        <p:txBody>
          <a:bodyPr/>
          <a:lstStyle/>
          <a:p>
            <a:r>
              <a:rPr lang="en-US" dirty="0"/>
              <a:t>Merrimac Industrial Sales</a:t>
            </a:r>
          </a:p>
        </p:txBody>
      </p:sp>
    </p:spTree>
    <p:extLst>
      <p:ext uri="{BB962C8B-B14F-4D97-AF65-F5344CB8AC3E}">
        <p14:creationId xmlns:p14="http://schemas.microsoft.com/office/powerpoint/2010/main" val="14416460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8BAF4-1C02-3185-44D0-56DFDC0409A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9C6D0A3-0217-AD94-736C-C26E898A304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17A5BDE9-C8E6-ED48-E09D-0302E2A20A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6AFA019-4575-D2E5-0C7A-010E6194CB7E}"/>
              </a:ext>
            </a:extLst>
          </p:cNvPr>
          <p:cNvSpPr>
            <a:spLocks noGrp="1"/>
          </p:cNvSpPr>
          <p:nvPr>
            <p:ph type="dt" sz="half" idx="10"/>
          </p:nvPr>
        </p:nvSpPr>
        <p:spPr>
          <a:xfrm>
            <a:off x="838200" y="6356350"/>
            <a:ext cx="2743200" cy="365125"/>
          </a:xfrm>
          <a:prstGeom prst="rect">
            <a:avLst/>
          </a:prstGeom>
        </p:spPr>
        <p:txBody>
          <a:bodyPr/>
          <a:lstStyle/>
          <a:p>
            <a:fld id="{9D0A9B5C-BFCF-413B-8A7F-BF32EC251C25}" type="datetimeFigureOut">
              <a:rPr lang="en-US" smtClean="0"/>
              <a:t>6/17/2026</a:t>
            </a:fld>
            <a:endParaRPr lang="en-US" dirty="0"/>
          </a:p>
        </p:txBody>
      </p:sp>
      <p:sp>
        <p:nvSpPr>
          <p:cNvPr id="6" name="Footer Placeholder 5">
            <a:extLst>
              <a:ext uri="{FF2B5EF4-FFF2-40B4-BE49-F238E27FC236}">
                <a16:creationId xmlns:a16="http://schemas.microsoft.com/office/drawing/2014/main" id="{3C680232-A810-07FC-7D06-14AE2C9A8AD4}"/>
              </a:ext>
            </a:extLst>
          </p:cNvPr>
          <p:cNvSpPr>
            <a:spLocks noGrp="1"/>
          </p:cNvSpPr>
          <p:nvPr>
            <p:ph type="ftr" sz="quarter" idx="11"/>
          </p:nvPr>
        </p:nvSpPr>
        <p:spPr>
          <a:xfrm>
            <a:off x="4038600" y="6347966"/>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BF8AAF63-BCA8-D648-5FC5-7134CD6E93DC}"/>
              </a:ext>
            </a:extLst>
          </p:cNvPr>
          <p:cNvSpPr>
            <a:spLocks noGrp="1"/>
          </p:cNvSpPr>
          <p:nvPr>
            <p:ph type="sldNum" sz="quarter" idx="12"/>
          </p:nvPr>
        </p:nvSpPr>
        <p:spPr>
          <a:xfrm>
            <a:off x="8610600" y="6356350"/>
            <a:ext cx="2743200" cy="365125"/>
          </a:xfrm>
          <a:prstGeom prst="rect">
            <a:avLst/>
          </a:prstGeom>
        </p:spPr>
        <p:txBody>
          <a:bodyPr/>
          <a:lstStyle/>
          <a:p>
            <a:fld id="{7098E4A5-CB74-468D-A4DE-18357FB22427}" type="slidenum">
              <a:rPr lang="en-US" smtClean="0"/>
              <a:t>‹#›</a:t>
            </a:fld>
            <a:endParaRPr lang="en-US" dirty="0"/>
          </a:p>
        </p:txBody>
      </p:sp>
    </p:spTree>
    <p:extLst>
      <p:ext uri="{BB962C8B-B14F-4D97-AF65-F5344CB8AC3E}">
        <p14:creationId xmlns:p14="http://schemas.microsoft.com/office/powerpoint/2010/main" val="1855097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0B6AC-A05D-4036-8121-B3DAB639E4B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F2CFEC1-714C-C4B0-F42A-B269AABF2EC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283BBB-E822-E72C-5F9A-CE9576FE8F14}"/>
              </a:ext>
            </a:extLst>
          </p:cNvPr>
          <p:cNvSpPr>
            <a:spLocks noGrp="1"/>
          </p:cNvSpPr>
          <p:nvPr>
            <p:ph type="dt" sz="half" idx="10"/>
          </p:nvPr>
        </p:nvSpPr>
        <p:spPr>
          <a:xfrm>
            <a:off x="838200" y="6356350"/>
            <a:ext cx="2743200" cy="365125"/>
          </a:xfrm>
          <a:prstGeom prst="rect">
            <a:avLst/>
          </a:prstGeom>
        </p:spPr>
        <p:txBody>
          <a:bodyPr/>
          <a:lstStyle/>
          <a:p>
            <a:fld id="{9D0A9B5C-BFCF-413B-8A7F-BF32EC251C25}" type="datetimeFigureOut">
              <a:rPr lang="en-US" smtClean="0"/>
              <a:t>6/17/2026</a:t>
            </a:fld>
            <a:endParaRPr lang="en-US" dirty="0"/>
          </a:p>
        </p:txBody>
      </p:sp>
      <p:sp>
        <p:nvSpPr>
          <p:cNvPr id="5" name="Footer Placeholder 4">
            <a:extLst>
              <a:ext uri="{FF2B5EF4-FFF2-40B4-BE49-F238E27FC236}">
                <a16:creationId xmlns:a16="http://schemas.microsoft.com/office/drawing/2014/main" id="{D6386793-B7F2-F4E3-92A1-AC504681741B}"/>
              </a:ext>
            </a:extLst>
          </p:cNvPr>
          <p:cNvSpPr>
            <a:spLocks noGrp="1"/>
          </p:cNvSpPr>
          <p:nvPr>
            <p:ph type="ftr" sz="quarter" idx="11"/>
          </p:nvPr>
        </p:nvSpPr>
        <p:spPr>
          <a:xfrm>
            <a:off x="4038600" y="6347966"/>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2CD981EB-8E8C-F6CE-8E1F-8C8A22C5EF6D}"/>
              </a:ext>
            </a:extLst>
          </p:cNvPr>
          <p:cNvSpPr>
            <a:spLocks noGrp="1"/>
          </p:cNvSpPr>
          <p:nvPr>
            <p:ph type="sldNum" sz="quarter" idx="12"/>
          </p:nvPr>
        </p:nvSpPr>
        <p:spPr>
          <a:xfrm>
            <a:off x="8610600" y="6356350"/>
            <a:ext cx="2743200" cy="365125"/>
          </a:xfrm>
          <a:prstGeom prst="rect">
            <a:avLst/>
          </a:prstGeom>
        </p:spPr>
        <p:txBody>
          <a:bodyPr/>
          <a:lstStyle/>
          <a:p>
            <a:fld id="{7098E4A5-CB74-468D-A4DE-18357FB22427}" type="slidenum">
              <a:rPr lang="en-US" smtClean="0"/>
              <a:t>‹#›</a:t>
            </a:fld>
            <a:endParaRPr lang="en-US" dirty="0"/>
          </a:p>
        </p:txBody>
      </p:sp>
    </p:spTree>
    <p:extLst>
      <p:ext uri="{BB962C8B-B14F-4D97-AF65-F5344CB8AC3E}">
        <p14:creationId xmlns:p14="http://schemas.microsoft.com/office/powerpoint/2010/main" val="28359391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4E97720-7D57-76F1-53EE-3DB5A29FA33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D5A0B65-AAF0-7DE1-BD27-0F3F9AB4B2C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6AD8A6-CC10-5E2B-0895-7461E17B2D89}"/>
              </a:ext>
            </a:extLst>
          </p:cNvPr>
          <p:cNvSpPr>
            <a:spLocks noGrp="1"/>
          </p:cNvSpPr>
          <p:nvPr>
            <p:ph type="dt" sz="half" idx="10"/>
          </p:nvPr>
        </p:nvSpPr>
        <p:spPr>
          <a:xfrm>
            <a:off x="838200" y="6356350"/>
            <a:ext cx="2743200" cy="365125"/>
          </a:xfrm>
          <a:prstGeom prst="rect">
            <a:avLst/>
          </a:prstGeom>
        </p:spPr>
        <p:txBody>
          <a:bodyPr/>
          <a:lstStyle/>
          <a:p>
            <a:fld id="{9D0A9B5C-BFCF-413B-8A7F-BF32EC251C25}" type="datetimeFigureOut">
              <a:rPr lang="en-US" smtClean="0"/>
              <a:t>6/17/2026</a:t>
            </a:fld>
            <a:endParaRPr lang="en-US" dirty="0"/>
          </a:p>
        </p:txBody>
      </p:sp>
      <p:sp>
        <p:nvSpPr>
          <p:cNvPr id="5" name="Footer Placeholder 4">
            <a:extLst>
              <a:ext uri="{FF2B5EF4-FFF2-40B4-BE49-F238E27FC236}">
                <a16:creationId xmlns:a16="http://schemas.microsoft.com/office/drawing/2014/main" id="{0B093C76-4522-FF56-9654-567AD2C9DE5D}"/>
              </a:ext>
            </a:extLst>
          </p:cNvPr>
          <p:cNvSpPr>
            <a:spLocks noGrp="1"/>
          </p:cNvSpPr>
          <p:nvPr>
            <p:ph type="ftr" sz="quarter" idx="11"/>
          </p:nvPr>
        </p:nvSpPr>
        <p:spPr>
          <a:xfrm>
            <a:off x="4038600" y="6347966"/>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89946262-BC7D-0A9A-4268-43C4E3A840C6}"/>
              </a:ext>
            </a:extLst>
          </p:cNvPr>
          <p:cNvSpPr>
            <a:spLocks noGrp="1"/>
          </p:cNvSpPr>
          <p:nvPr>
            <p:ph type="sldNum" sz="quarter" idx="12"/>
          </p:nvPr>
        </p:nvSpPr>
        <p:spPr>
          <a:xfrm>
            <a:off x="8610600" y="6356350"/>
            <a:ext cx="2743200" cy="365125"/>
          </a:xfrm>
          <a:prstGeom prst="rect">
            <a:avLst/>
          </a:prstGeom>
        </p:spPr>
        <p:txBody>
          <a:bodyPr/>
          <a:lstStyle/>
          <a:p>
            <a:fld id="{7098E4A5-CB74-468D-A4DE-18357FB22427}" type="slidenum">
              <a:rPr lang="en-US" smtClean="0"/>
              <a:t>‹#›</a:t>
            </a:fld>
            <a:endParaRPr lang="en-US" dirty="0"/>
          </a:p>
        </p:txBody>
      </p:sp>
    </p:spTree>
    <p:extLst>
      <p:ext uri="{BB962C8B-B14F-4D97-AF65-F5344CB8AC3E}">
        <p14:creationId xmlns:p14="http://schemas.microsoft.com/office/powerpoint/2010/main" val="21205502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30B05-69D3-AB75-DCD2-705DFD9B4BA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BB7ED91-7662-DE97-281E-08B261976AF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Footer Placeholder 6">
            <a:extLst>
              <a:ext uri="{FF2B5EF4-FFF2-40B4-BE49-F238E27FC236}">
                <a16:creationId xmlns:a16="http://schemas.microsoft.com/office/drawing/2014/main" id="{CE874062-61A0-1703-BA9F-96A353E96175}"/>
              </a:ext>
            </a:extLst>
          </p:cNvPr>
          <p:cNvSpPr>
            <a:spLocks noGrp="1"/>
          </p:cNvSpPr>
          <p:nvPr>
            <p:ph type="ftr" sz="quarter" idx="10"/>
          </p:nvPr>
        </p:nvSpPr>
        <p:spPr>
          <a:xfrm>
            <a:off x="4038600" y="6347966"/>
            <a:ext cx="4114800" cy="365125"/>
          </a:xfrm>
          <a:prstGeom prst="rect">
            <a:avLst/>
          </a:prstGeom>
        </p:spPr>
        <p:txBody>
          <a:bodyPr/>
          <a:lstStyle/>
          <a:p>
            <a:r>
              <a:rPr lang="en-US" dirty="0"/>
              <a:t>Merrimac Industrial Sales</a:t>
            </a:r>
          </a:p>
        </p:txBody>
      </p:sp>
    </p:spTree>
    <p:extLst>
      <p:ext uri="{BB962C8B-B14F-4D97-AF65-F5344CB8AC3E}">
        <p14:creationId xmlns:p14="http://schemas.microsoft.com/office/powerpoint/2010/main" val="15671995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95733-0882-C837-00DB-42A6F0D3BDF5}"/>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F0334FE2-5486-9965-F4A9-290A6F4D2EF5}"/>
              </a:ext>
            </a:extLst>
          </p:cNvPr>
          <p:cNvSpPr>
            <a:spLocks noGrp="1"/>
          </p:cNvSpPr>
          <p:nvPr>
            <p:ph type="ftr" sz="quarter" idx="10"/>
          </p:nvPr>
        </p:nvSpPr>
        <p:spPr>
          <a:xfrm>
            <a:off x="4038600" y="6347966"/>
            <a:ext cx="4114800" cy="365125"/>
          </a:xfrm>
          <a:prstGeom prst="rect">
            <a:avLst/>
          </a:prstGeom>
        </p:spPr>
        <p:txBody>
          <a:bodyPr/>
          <a:lstStyle/>
          <a:p>
            <a:r>
              <a:rPr lang="en-US" dirty="0"/>
              <a:t>Merrimac Industrial Sales</a:t>
            </a:r>
          </a:p>
        </p:txBody>
      </p:sp>
      <p:sp>
        <p:nvSpPr>
          <p:cNvPr id="4" name="Slide Number Placeholder 3">
            <a:extLst>
              <a:ext uri="{FF2B5EF4-FFF2-40B4-BE49-F238E27FC236}">
                <a16:creationId xmlns:a16="http://schemas.microsoft.com/office/drawing/2014/main" id="{87A029D7-2304-3784-3E00-D6C2238DD9BA}"/>
              </a:ext>
            </a:extLst>
          </p:cNvPr>
          <p:cNvSpPr>
            <a:spLocks noGrp="1"/>
          </p:cNvSpPr>
          <p:nvPr>
            <p:ph type="sldNum" sz="quarter" idx="11"/>
          </p:nvPr>
        </p:nvSpPr>
        <p:spPr>
          <a:xfrm>
            <a:off x="8610600" y="6356350"/>
            <a:ext cx="2743200" cy="365125"/>
          </a:xfrm>
          <a:prstGeom prst="rect">
            <a:avLst/>
          </a:prstGeom>
        </p:spPr>
        <p:txBody>
          <a:bodyPr/>
          <a:lstStyle/>
          <a:p>
            <a:r>
              <a:rPr lang="en-US" dirty="0"/>
              <a:t>merrimacindustrial.com</a:t>
            </a:r>
          </a:p>
        </p:txBody>
      </p:sp>
    </p:spTree>
    <p:extLst>
      <p:ext uri="{BB962C8B-B14F-4D97-AF65-F5344CB8AC3E}">
        <p14:creationId xmlns:p14="http://schemas.microsoft.com/office/powerpoint/2010/main" val="20455622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D8F03-7A62-BDFC-4B01-894886119A9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2A1738E-6670-8DCA-89B1-B96A36A6217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A9709A-B0E6-6CF7-B8A2-241AE72BDF14}"/>
              </a:ext>
            </a:extLst>
          </p:cNvPr>
          <p:cNvSpPr>
            <a:spLocks noGrp="1"/>
          </p:cNvSpPr>
          <p:nvPr>
            <p:ph type="dt" sz="half" idx="10"/>
          </p:nvPr>
        </p:nvSpPr>
        <p:spPr>
          <a:xfrm>
            <a:off x="838200" y="6356350"/>
            <a:ext cx="2743200" cy="365125"/>
          </a:xfrm>
          <a:prstGeom prst="rect">
            <a:avLst/>
          </a:prstGeom>
        </p:spPr>
        <p:txBody>
          <a:bodyPr/>
          <a:lstStyle/>
          <a:p>
            <a:fld id="{9D0A9B5C-BFCF-413B-8A7F-BF32EC251C25}" type="datetimeFigureOut">
              <a:rPr lang="en-US" smtClean="0"/>
              <a:t>6/17/2026</a:t>
            </a:fld>
            <a:endParaRPr lang="en-US" dirty="0"/>
          </a:p>
        </p:txBody>
      </p:sp>
      <p:sp>
        <p:nvSpPr>
          <p:cNvPr id="5" name="Footer Placeholder 4">
            <a:extLst>
              <a:ext uri="{FF2B5EF4-FFF2-40B4-BE49-F238E27FC236}">
                <a16:creationId xmlns:a16="http://schemas.microsoft.com/office/drawing/2014/main" id="{E740637A-EDE4-76B4-9C38-16A65BFA54DD}"/>
              </a:ext>
            </a:extLst>
          </p:cNvPr>
          <p:cNvSpPr>
            <a:spLocks noGrp="1"/>
          </p:cNvSpPr>
          <p:nvPr>
            <p:ph type="ftr" sz="quarter" idx="11"/>
          </p:nvPr>
        </p:nvSpPr>
        <p:spPr>
          <a:xfrm>
            <a:off x="4038600" y="6347966"/>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463BF8A0-A782-566E-0C36-3408D93939CB}"/>
              </a:ext>
            </a:extLst>
          </p:cNvPr>
          <p:cNvSpPr>
            <a:spLocks noGrp="1"/>
          </p:cNvSpPr>
          <p:nvPr>
            <p:ph type="sldNum" sz="quarter" idx="12"/>
          </p:nvPr>
        </p:nvSpPr>
        <p:spPr>
          <a:xfrm>
            <a:off x="8610600" y="6356350"/>
            <a:ext cx="2743200" cy="365125"/>
          </a:xfrm>
          <a:prstGeom prst="rect">
            <a:avLst/>
          </a:prstGeom>
        </p:spPr>
        <p:txBody>
          <a:bodyPr/>
          <a:lstStyle/>
          <a:p>
            <a:fld id="{7098E4A5-CB74-468D-A4DE-18357FB22427}" type="slidenum">
              <a:rPr lang="en-US" smtClean="0"/>
              <a:t>‹#›</a:t>
            </a:fld>
            <a:endParaRPr lang="en-US" dirty="0"/>
          </a:p>
        </p:txBody>
      </p:sp>
    </p:spTree>
    <p:extLst>
      <p:ext uri="{BB962C8B-B14F-4D97-AF65-F5344CB8AC3E}">
        <p14:creationId xmlns:p14="http://schemas.microsoft.com/office/powerpoint/2010/main" val="37638419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C64A2-D327-994F-4996-1EF76C957EE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D583876-A233-A8EB-8DC4-CA8820D3BCF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DCC99B6-DC2B-290E-8599-071472346F99}"/>
              </a:ext>
            </a:extLst>
          </p:cNvPr>
          <p:cNvSpPr>
            <a:spLocks noGrp="1"/>
          </p:cNvSpPr>
          <p:nvPr>
            <p:ph type="dt" sz="half" idx="10"/>
          </p:nvPr>
        </p:nvSpPr>
        <p:spPr>
          <a:xfrm>
            <a:off x="838200" y="6356350"/>
            <a:ext cx="2743200" cy="365125"/>
          </a:xfrm>
          <a:prstGeom prst="rect">
            <a:avLst/>
          </a:prstGeom>
        </p:spPr>
        <p:txBody>
          <a:bodyPr/>
          <a:lstStyle/>
          <a:p>
            <a:fld id="{9D0A9B5C-BFCF-413B-8A7F-BF32EC251C25}" type="datetimeFigureOut">
              <a:rPr lang="en-US" smtClean="0"/>
              <a:t>6/17/2026</a:t>
            </a:fld>
            <a:endParaRPr lang="en-US" dirty="0"/>
          </a:p>
        </p:txBody>
      </p:sp>
      <p:sp>
        <p:nvSpPr>
          <p:cNvPr id="5" name="Footer Placeholder 4">
            <a:extLst>
              <a:ext uri="{FF2B5EF4-FFF2-40B4-BE49-F238E27FC236}">
                <a16:creationId xmlns:a16="http://schemas.microsoft.com/office/drawing/2014/main" id="{57CF9A97-54B4-6FDC-5451-987B4D57323F}"/>
              </a:ext>
            </a:extLst>
          </p:cNvPr>
          <p:cNvSpPr>
            <a:spLocks noGrp="1"/>
          </p:cNvSpPr>
          <p:nvPr>
            <p:ph type="ftr" sz="quarter" idx="11"/>
          </p:nvPr>
        </p:nvSpPr>
        <p:spPr>
          <a:xfrm>
            <a:off x="4038600" y="6347966"/>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184850E3-F062-8BFD-1821-621180196B49}"/>
              </a:ext>
            </a:extLst>
          </p:cNvPr>
          <p:cNvSpPr>
            <a:spLocks noGrp="1"/>
          </p:cNvSpPr>
          <p:nvPr>
            <p:ph type="sldNum" sz="quarter" idx="12"/>
          </p:nvPr>
        </p:nvSpPr>
        <p:spPr>
          <a:xfrm>
            <a:off x="8610600" y="6356350"/>
            <a:ext cx="2743200" cy="365125"/>
          </a:xfrm>
          <a:prstGeom prst="rect">
            <a:avLst/>
          </a:prstGeom>
        </p:spPr>
        <p:txBody>
          <a:bodyPr/>
          <a:lstStyle/>
          <a:p>
            <a:fld id="{7098E4A5-CB74-468D-A4DE-18357FB22427}" type="slidenum">
              <a:rPr lang="en-US" smtClean="0"/>
              <a:t>‹#›</a:t>
            </a:fld>
            <a:endParaRPr lang="en-US" dirty="0"/>
          </a:p>
        </p:txBody>
      </p:sp>
    </p:spTree>
    <p:extLst>
      <p:ext uri="{BB962C8B-B14F-4D97-AF65-F5344CB8AC3E}">
        <p14:creationId xmlns:p14="http://schemas.microsoft.com/office/powerpoint/2010/main" val="42528123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75E89-0973-7CB9-5AA9-081E183E417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EBAC21E-0118-BADF-52BA-50D3182125AC}"/>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9CEB12D-49E5-033B-8CD4-38CE13AA59A1}"/>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97AEE5-3F13-E610-03EC-0C14B415147C}"/>
              </a:ext>
            </a:extLst>
          </p:cNvPr>
          <p:cNvSpPr>
            <a:spLocks noGrp="1"/>
          </p:cNvSpPr>
          <p:nvPr>
            <p:ph type="dt" sz="half" idx="10"/>
          </p:nvPr>
        </p:nvSpPr>
        <p:spPr>
          <a:xfrm>
            <a:off x="838200" y="6356350"/>
            <a:ext cx="2743200" cy="365125"/>
          </a:xfrm>
          <a:prstGeom prst="rect">
            <a:avLst/>
          </a:prstGeom>
        </p:spPr>
        <p:txBody>
          <a:bodyPr/>
          <a:lstStyle/>
          <a:p>
            <a:fld id="{9D0A9B5C-BFCF-413B-8A7F-BF32EC251C25}" type="datetimeFigureOut">
              <a:rPr lang="en-US" smtClean="0"/>
              <a:t>6/17/2026</a:t>
            </a:fld>
            <a:endParaRPr lang="en-US" dirty="0"/>
          </a:p>
        </p:txBody>
      </p:sp>
      <p:sp>
        <p:nvSpPr>
          <p:cNvPr id="6" name="Footer Placeholder 5">
            <a:extLst>
              <a:ext uri="{FF2B5EF4-FFF2-40B4-BE49-F238E27FC236}">
                <a16:creationId xmlns:a16="http://schemas.microsoft.com/office/drawing/2014/main" id="{C11D0C03-E252-9B34-2C72-CA6DEE4154C3}"/>
              </a:ext>
            </a:extLst>
          </p:cNvPr>
          <p:cNvSpPr>
            <a:spLocks noGrp="1"/>
          </p:cNvSpPr>
          <p:nvPr>
            <p:ph type="ftr" sz="quarter" idx="11"/>
          </p:nvPr>
        </p:nvSpPr>
        <p:spPr>
          <a:xfrm>
            <a:off x="4038600" y="6347966"/>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8B991FF0-609E-1705-4572-1F2087D77A58}"/>
              </a:ext>
            </a:extLst>
          </p:cNvPr>
          <p:cNvSpPr>
            <a:spLocks noGrp="1"/>
          </p:cNvSpPr>
          <p:nvPr>
            <p:ph type="sldNum" sz="quarter" idx="12"/>
          </p:nvPr>
        </p:nvSpPr>
        <p:spPr>
          <a:xfrm>
            <a:off x="8610600" y="6356350"/>
            <a:ext cx="2743200" cy="365125"/>
          </a:xfrm>
          <a:prstGeom prst="rect">
            <a:avLst/>
          </a:prstGeom>
        </p:spPr>
        <p:txBody>
          <a:bodyPr/>
          <a:lstStyle/>
          <a:p>
            <a:fld id="{7098E4A5-CB74-468D-A4DE-18357FB22427}" type="slidenum">
              <a:rPr lang="en-US" smtClean="0"/>
              <a:t>‹#›</a:t>
            </a:fld>
            <a:endParaRPr lang="en-US" dirty="0"/>
          </a:p>
        </p:txBody>
      </p:sp>
    </p:spTree>
    <p:extLst>
      <p:ext uri="{BB962C8B-B14F-4D97-AF65-F5344CB8AC3E}">
        <p14:creationId xmlns:p14="http://schemas.microsoft.com/office/powerpoint/2010/main" val="38881848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40F0AA-6BBA-7DF9-ED5A-9A29CC69135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064EB96-C9D1-7264-03C8-FAB6336F4D10}"/>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964EAC5-D0D3-5877-8E52-4E48A8F9112E}"/>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6CAEDEE-9505-A8B2-EB01-D4882A60CF7F}"/>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C8D215E-4A7F-D91D-B2E3-F7406D13BF8F}"/>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8F0C1BC-D06A-20E1-B604-F87FB2C4CD77}"/>
              </a:ext>
            </a:extLst>
          </p:cNvPr>
          <p:cNvSpPr>
            <a:spLocks noGrp="1"/>
          </p:cNvSpPr>
          <p:nvPr>
            <p:ph type="dt" sz="half" idx="10"/>
          </p:nvPr>
        </p:nvSpPr>
        <p:spPr>
          <a:xfrm>
            <a:off x="838200" y="6356350"/>
            <a:ext cx="2743200" cy="365125"/>
          </a:xfrm>
          <a:prstGeom prst="rect">
            <a:avLst/>
          </a:prstGeom>
        </p:spPr>
        <p:txBody>
          <a:bodyPr/>
          <a:lstStyle/>
          <a:p>
            <a:fld id="{9D0A9B5C-BFCF-413B-8A7F-BF32EC251C25}" type="datetimeFigureOut">
              <a:rPr lang="en-US" smtClean="0"/>
              <a:t>6/17/2026</a:t>
            </a:fld>
            <a:endParaRPr lang="en-US" dirty="0"/>
          </a:p>
        </p:txBody>
      </p:sp>
      <p:sp>
        <p:nvSpPr>
          <p:cNvPr id="8" name="Footer Placeholder 7">
            <a:extLst>
              <a:ext uri="{FF2B5EF4-FFF2-40B4-BE49-F238E27FC236}">
                <a16:creationId xmlns:a16="http://schemas.microsoft.com/office/drawing/2014/main" id="{ABB370FE-0988-5C8F-A4E6-EBAEF6B0468B}"/>
              </a:ext>
            </a:extLst>
          </p:cNvPr>
          <p:cNvSpPr>
            <a:spLocks noGrp="1"/>
          </p:cNvSpPr>
          <p:nvPr>
            <p:ph type="ftr" sz="quarter" idx="11"/>
          </p:nvPr>
        </p:nvSpPr>
        <p:spPr>
          <a:xfrm>
            <a:off x="4038600" y="6347966"/>
            <a:ext cx="4114800" cy="365125"/>
          </a:xfrm>
          <a:prstGeom prst="rect">
            <a:avLst/>
          </a:prstGeom>
        </p:spPr>
        <p:txBody>
          <a:bodyPr/>
          <a:lstStyle/>
          <a:p>
            <a:endParaRPr lang="en-US" dirty="0"/>
          </a:p>
        </p:txBody>
      </p:sp>
      <p:sp>
        <p:nvSpPr>
          <p:cNvPr id="9" name="Slide Number Placeholder 8">
            <a:extLst>
              <a:ext uri="{FF2B5EF4-FFF2-40B4-BE49-F238E27FC236}">
                <a16:creationId xmlns:a16="http://schemas.microsoft.com/office/drawing/2014/main" id="{2EE03D5A-D202-6628-3C40-511B47B33EDD}"/>
              </a:ext>
            </a:extLst>
          </p:cNvPr>
          <p:cNvSpPr>
            <a:spLocks noGrp="1"/>
          </p:cNvSpPr>
          <p:nvPr>
            <p:ph type="sldNum" sz="quarter" idx="12"/>
          </p:nvPr>
        </p:nvSpPr>
        <p:spPr>
          <a:xfrm>
            <a:off x="8610600" y="6356350"/>
            <a:ext cx="2743200" cy="365125"/>
          </a:xfrm>
          <a:prstGeom prst="rect">
            <a:avLst/>
          </a:prstGeom>
        </p:spPr>
        <p:txBody>
          <a:bodyPr/>
          <a:lstStyle/>
          <a:p>
            <a:fld id="{7098E4A5-CB74-468D-A4DE-18357FB22427}" type="slidenum">
              <a:rPr lang="en-US" smtClean="0"/>
              <a:t>‹#›</a:t>
            </a:fld>
            <a:endParaRPr lang="en-US" dirty="0"/>
          </a:p>
        </p:txBody>
      </p:sp>
    </p:spTree>
    <p:extLst>
      <p:ext uri="{BB962C8B-B14F-4D97-AF65-F5344CB8AC3E}">
        <p14:creationId xmlns:p14="http://schemas.microsoft.com/office/powerpoint/2010/main" val="14487101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BC121-66C1-B350-8075-8C0AFE1C9B9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89968CF-1636-E69E-4884-9BA7386E60BA}"/>
              </a:ext>
            </a:extLst>
          </p:cNvPr>
          <p:cNvSpPr>
            <a:spLocks noGrp="1"/>
          </p:cNvSpPr>
          <p:nvPr>
            <p:ph type="dt" sz="half" idx="10"/>
          </p:nvPr>
        </p:nvSpPr>
        <p:spPr>
          <a:xfrm>
            <a:off x="838200" y="6356350"/>
            <a:ext cx="2743200" cy="365125"/>
          </a:xfrm>
          <a:prstGeom prst="rect">
            <a:avLst/>
          </a:prstGeom>
        </p:spPr>
        <p:txBody>
          <a:bodyPr/>
          <a:lstStyle/>
          <a:p>
            <a:fld id="{9D0A9B5C-BFCF-413B-8A7F-BF32EC251C25}" type="datetimeFigureOut">
              <a:rPr lang="en-US" smtClean="0"/>
              <a:t>6/17/2026</a:t>
            </a:fld>
            <a:endParaRPr lang="en-US" dirty="0"/>
          </a:p>
        </p:txBody>
      </p:sp>
      <p:sp>
        <p:nvSpPr>
          <p:cNvPr id="4" name="Footer Placeholder 3">
            <a:extLst>
              <a:ext uri="{FF2B5EF4-FFF2-40B4-BE49-F238E27FC236}">
                <a16:creationId xmlns:a16="http://schemas.microsoft.com/office/drawing/2014/main" id="{951237D9-6141-7D57-7F57-6ABECA20D1A1}"/>
              </a:ext>
            </a:extLst>
          </p:cNvPr>
          <p:cNvSpPr>
            <a:spLocks noGrp="1"/>
          </p:cNvSpPr>
          <p:nvPr>
            <p:ph type="ftr" sz="quarter" idx="11"/>
          </p:nvPr>
        </p:nvSpPr>
        <p:spPr>
          <a:xfrm>
            <a:off x="4038600" y="6347966"/>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23EB86B1-F650-6C90-6FD8-24993AAB8662}"/>
              </a:ext>
            </a:extLst>
          </p:cNvPr>
          <p:cNvSpPr>
            <a:spLocks noGrp="1"/>
          </p:cNvSpPr>
          <p:nvPr>
            <p:ph type="sldNum" sz="quarter" idx="12"/>
          </p:nvPr>
        </p:nvSpPr>
        <p:spPr>
          <a:xfrm>
            <a:off x="8610600" y="6356350"/>
            <a:ext cx="2743200" cy="365125"/>
          </a:xfrm>
          <a:prstGeom prst="rect">
            <a:avLst/>
          </a:prstGeom>
        </p:spPr>
        <p:txBody>
          <a:bodyPr/>
          <a:lstStyle/>
          <a:p>
            <a:fld id="{7098E4A5-CB74-468D-A4DE-18357FB22427}" type="slidenum">
              <a:rPr lang="en-US" smtClean="0"/>
              <a:t>‹#›</a:t>
            </a:fld>
            <a:endParaRPr lang="en-US" dirty="0"/>
          </a:p>
        </p:txBody>
      </p:sp>
    </p:spTree>
    <p:extLst>
      <p:ext uri="{BB962C8B-B14F-4D97-AF65-F5344CB8AC3E}">
        <p14:creationId xmlns:p14="http://schemas.microsoft.com/office/powerpoint/2010/main" val="598203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95733-0882-C837-00DB-42A6F0D3BDF5}"/>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F0334FE2-5486-9965-F4A9-290A6F4D2EF5}"/>
              </a:ext>
            </a:extLst>
          </p:cNvPr>
          <p:cNvSpPr>
            <a:spLocks noGrp="1"/>
          </p:cNvSpPr>
          <p:nvPr>
            <p:ph type="ftr" sz="quarter" idx="10"/>
          </p:nvPr>
        </p:nvSpPr>
        <p:spPr>
          <a:xfrm>
            <a:off x="4038600" y="6347966"/>
            <a:ext cx="4114800" cy="365125"/>
          </a:xfrm>
          <a:prstGeom prst="rect">
            <a:avLst/>
          </a:prstGeom>
        </p:spPr>
        <p:txBody>
          <a:bodyPr/>
          <a:lstStyle/>
          <a:p>
            <a:r>
              <a:rPr lang="en-US" dirty="0"/>
              <a:t>Merrimac Industrial Sales</a:t>
            </a:r>
          </a:p>
        </p:txBody>
      </p:sp>
      <p:sp>
        <p:nvSpPr>
          <p:cNvPr id="4" name="Slide Number Placeholder 3">
            <a:extLst>
              <a:ext uri="{FF2B5EF4-FFF2-40B4-BE49-F238E27FC236}">
                <a16:creationId xmlns:a16="http://schemas.microsoft.com/office/drawing/2014/main" id="{87A029D7-2304-3784-3E00-D6C2238DD9BA}"/>
              </a:ext>
            </a:extLst>
          </p:cNvPr>
          <p:cNvSpPr>
            <a:spLocks noGrp="1"/>
          </p:cNvSpPr>
          <p:nvPr>
            <p:ph type="sldNum" sz="quarter" idx="11"/>
          </p:nvPr>
        </p:nvSpPr>
        <p:spPr>
          <a:xfrm>
            <a:off x="8610600" y="6356350"/>
            <a:ext cx="2743200" cy="365125"/>
          </a:xfrm>
          <a:prstGeom prst="rect">
            <a:avLst/>
          </a:prstGeom>
        </p:spPr>
        <p:txBody>
          <a:bodyPr/>
          <a:lstStyle/>
          <a:p>
            <a:r>
              <a:rPr lang="en-US" dirty="0"/>
              <a:t>merrimacindustrial.com</a:t>
            </a:r>
          </a:p>
        </p:txBody>
      </p:sp>
    </p:spTree>
    <p:extLst>
      <p:ext uri="{BB962C8B-B14F-4D97-AF65-F5344CB8AC3E}">
        <p14:creationId xmlns:p14="http://schemas.microsoft.com/office/powerpoint/2010/main" val="18980338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2DDF3A-97DF-F768-5D79-BE2D82C357B9}"/>
              </a:ext>
            </a:extLst>
          </p:cNvPr>
          <p:cNvSpPr>
            <a:spLocks noGrp="1"/>
          </p:cNvSpPr>
          <p:nvPr>
            <p:ph type="dt" sz="half" idx="10"/>
          </p:nvPr>
        </p:nvSpPr>
        <p:spPr>
          <a:xfrm>
            <a:off x="838200" y="6356350"/>
            <a:ext cx="2743200" cy="365125"/>
          </a:xfrm>
          <a:prstGeom prst="rect">
            <a:avLst/>
          </a:prstGeom>
        </p:spPr>
        <p:txBody>
          <a:bodyPr/>
          <a:lstStyle/>
          <a:p>
            <a:fld id="{9D0A9B5C-BFCF-413B-8A7F-BF32EC251C25}" type="datetimeFigureOut">
              <a:rPr lang="en-US" smtClean="0"/>
              <a:t>6/17/2026</a:t>
            </a:fld>
            <a:endParaRPr lang="en-US" dirty="0"/>
          </a:p>
        </p:txBody>
      </p:sp>
      <p:sp>
        <p:nvSpPr>
          <p:cNvPr id="3" name="Footer Placeholder 2">
            <a:extLst>
              <a:ext uri="{FF2B5EF4-FFF2-40B4-BE49-F238E27FC236}">
                <a16:creationId xmlns:a16="http://schemas.microsoft.com/office/drawing/2014/main" id="{7EA2C605-7710-6648-3A9D-A02D85A39AFD}"/>
              </a:ext>
            </a:extLst>
          </p:cNvPr>
          <p:cNvSpPr>
            <a:spLocks noGrp="1"/>
          </p:cNvSpPr>
          <p:nvPr>
            <p:ph type="ftr" sz="quarter" idx="11"/>
          </p:nvPr>
        </p:nvSpPr>
        <p:spPr>
          <a:xfrm>
            <a:off x="4038600" y="6347966"/>
            <a:ext cx="4114800" cy="365125"/>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FF814BFD-E17C-C43D-5A4F-7C0A3D374E80}"/>
              </a:ext>
            </a:extLst>
          </p:cNvPr>
          <p:cNvSpPr>
            <a:spLocks noGrp="1"/>
          </p:cNvSpPr>
          <p:nvPr>
            <p:ph type="sldNum" sz="quarter" idx="12"/>
          </p:nvPr>
        </p:nvSpPr>
        <p:spPr>
          <a:xfrm>
            <a:off x="8610600" y="6356350"/>
            <a:ext cx="2743200" cy="365125"/>
          </a:xfrm>
          <a:prstGeom prst="rect">
            <a:avLst/>
          </a:prstGeom>
        </p:spPr>
        <p:txBody>
          <a:bodyPr/>
          <a:lstStyle/>
          <a:p>
            <a:fld id="{7098E4A5-CB74-468D-A4DE-18357FB22427}" type="slidenum">
              <a:rPr lang="en-US" smtClean="0"/>
              <a:t>‹#›</a:t>
            </a:fld>
            <a:endParaRPr lang="en-US" dirty="0"/>
          </a:p>
        </p:txBody>
      </p:sp>
    </p:spTree>
    <p:extLst>
      <p:ext uri="{BB962C8B-B14F-4D97-AF65-F5344CB8AC3E}">
        <p14:creationId xmlns:p14="http://schemas.microsoft.com/office/powerpoint/2010/main" val="24538711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76345-5ACE-0977-4D4E-B92C3C7F444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2C0186D-6576-84D7-AA55-7EBD35B2FBE9}"/>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4DB791B-B033-6C66-5917-C978F653E03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2E13645-98AD-8978-9E87-A970D29B8EA9}"/>
              </a:ext>
            </a:extLst>
          </p:cNvPr>
          <p:cNvSpPr>
            <a:spLocks noGrp="1"/>
          </p:cNvSpPr>
          <p:nvPr>
            <p:ph type="dt" sz="half" idx="10"/>
          </p:nvPr>
        </p:nvSpPr>
        <p:spPr>
          <a:xfrm>
            <a:off x="838200" y="6356350"/>
            <a:ext cx="2743200" cy="365125"/>
          </a:xfrm>
          <a:prstGeom prst="rect">
            <a:avLst/>
          </a:prstGeom>
        </p:spPr>
        <p:txBody>
          <a:bodyPr/>
          <a:lstStyle/>
          <a:p>
            <a:fld id="{9D0A9B5C-BFCF-413B-8A7F-BF32EC251C25}" type="datetimeFigureOut">
              <a:rPr lang="en-US" smtClean="0"/>
              <a:t>6/17/2026</a:t>
            </a:fld>
            <a:endParaRPr lang="en-US" dirty="0"/>
          </a:p>
        </p:txBody>
      </p:sp>
      <p:sp>
        <p:nvSpPr>
          <p:cNvPr id="6" name="Footer Placeholder 5">
            <a:extLst>
              <a:ext uri="{FF2B5EF4-FFF2-40B4-BE49-F238E27FC236}">
                <a16:creationId xmlns:a16="http://schemas.microsoft.com/office/drawing/2014/main" id="{FED4C659-E98A-3A21-978C-F1726EE4AEB3}"/>
              </a:ext>
            </a:extLst>
          </p:cNvPr>
          <p:cNvSpPr>
            <a:spLocks noGrp="1"/>
          </p:cNvSpPr>
          <p:nvPr>
            <p:ph type="ftr" sz="quarter" idx="11"/>
          </p:nvPr>
        </p:nvSpPr>
        <p:spPr>
          <a:xfrm>
            <a:off x="4038600" y="6347966"/>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6B308FF1-D07B-4B2C-B758-6A0FF0F8E248}"/>
              </a:ext>
            </a:extLst>
          </p:cNvPr>
          <p:cNvSpPr>
            <a:spLocks noGrp="1"/>
          </p:cNvSpPr>
          <p:nvPr>
            <p:ph type="sldNum" sz="quarter" idx="12"/>
          </p:nvPr>
        </p:nvSpPr>
        <p:spPr>
          <a:xfrm>
            <a:off x="8610600" y="6356350"/>
            <a:ext cx="2743200" cy="365125"/>
          </a:xfrm>
          <a:prstGeom prst="rect">
            <a:avLst/>
          </a:prstGeom>
        </p:spPr>
        <p:txBody>
          <a:bodyPr/>
          <a:lstStyle/>
          <a:p>
            <a:fld id="{7098E4A5-CB74-468D-A4DE-18357FB22427}" type="slidenum">
              <a:rPr lang="en-US" smtClean="0"/>
              <a:t>‹#›</a:t>
            </a:fld>
            <a:endParaRPr lang="en-US" dirty="0"/>
          </a:p>
        </p:txBody>
      </p:sp>
    </p:spTree>
    <p:extLst>
      <p:ext uri="{BB962C8B-B14F-4D97-AF65-F5344CB8AC3E}">
        <p14:creationId xmlns:p14="http://schemas.microsoft.com/office/powerpoint/2010/main" val="37373910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8BAF4-1C02-3185-44D0-56DFDC0409A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9C6D0A3-0217-AD94-736C-C26E898A3048}"/>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17A5BDE9-C8E6-ED48-E09D-0302E2A20AB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6AFA019-4575-D2E5-0C7A-010E6194CB7E}"/>
              </a:ext>
            </a:extLst>
          </p:cNvPr>
          <p:cNvSpPr>
            <a:spLocks noGrp="1"/>
          </p:cNvSpPr>
          <p:nvPr>
            <p:ph type="dt" sz="half" idx="10"/>
          </p:nvPr>
        </p:nvSpPr>
        <p:spPr>
          <a:xfrm>
            <a:off x="838200" y="6356350"/>
            <a:ext cx="2743200" cy="365125"/>
          </a:xfrm>
          <a:prstGeom prst="rect">
            <a:avLst/>
          </a:prstGeom>
        </p:spPr>
        <p:txBody>
          <a:bodyPr/>
          <a:lstStyle/>
          <a:p>
            <a:fld id="{9D0A9B5C-BFCF-413B-8A7F-BF32EC251C25}" type="datetimeFigureOut">
              <a:rPr lang="en-US" smtClean="0"/>
              <a:t>6/17/2026</a:t>
            </a:fld>
            <a:endParaRPr lang="en-US" dirty="0"/>
          </a:p>
        </p:txBody>
      </p:sp>
      <p:sp>
        <p:nvSpPr>
          <p:cNvPr id="6" name="Footer Placeholder 5">
            <a:extLst>
              <a:ext uri="{FF2B5EF4-FFF2-40B4-BE49-F238E27FC236}">
                <a16:creationId xmlns:a16="http://schemas.microsoft.com/office/drawing/2014/main" id="{3C680232-A810-07FC-7D06-14AE2C9A8AD4}"/>
              </a:ext>
            </a:extLst>
          </p:cNvPr>
          <p:cNvSpPr>
            <a:spLocks noGrp="1"/>
          </p:cNvSpPr>
          <p:nvPr>
            <p:ph type="ftr" sz="quarter" idx="11"/>
          </p:nvPr>
        </p:nvSpPr>
        <p:spPr>
          <a:xfrm>
            <a:off x="4038600" y="6347966"/>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BF8AAF63-BCA8-D648-5FC5-7134CD6E93DC}"/>
              </a:ext>
            </a:extLst>
          </p:cNvPr>
          <p:cNvSpPr>
            <a:spLocks noGrp="1"/>
          </p:cNvSpPr>
          <p:nvPr>
            <p:ph type="sldNum" sz="quarter" idx="12"/>
          </p:nvPr>
        </p:nvSpPr>
        <p:spPr>
          <a:xfrm>
            <a:off x="8610600" y="6356350"/>
            <a:ext cx="2743200" cy="365125"/>
          </a:xfrm>
          <a:prstGeom prst="rect">
            <a:avLst/>
          </a:prstGeom>
        </p:spPr>
        <p:txBody>
          <a:bodyPr/>
          <a:lstStyle/>
          <a:p>
            <a:fld id="{7098E4A5-CB74-468D-A4DE-18357FB22427}" type="slidenum">
              <a:rPr lang="en-US" smtClean="0"/>
              <a:t>‹#›</a:t>
            </a:fld>
            <a:endParaRPr lang="en-US" dirty="0"/>
          </a:p>
        </p:txBody>
      </p:sp>
    </p:spTree>
    <p:extLst>
      <p:ext uri="{BB962C8B-B14F-4D97-AF65-F5344CB8AC3E}">
        <p14:creationId xmlns:p14="http://schemas.microsoft.com/office/powerpoint/2010/main" val="18287191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0B6AC-A05D-4036-8121-B3DAB639E4B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F2CFEC1-714C-C4B0-F42A-B269AABF2ECD}"/>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283BBB-E822-E72C-5F9A-CE9576FE8F14}"/>
              </a:ext>
            </a:extLst>
          </p:cNvPr>
          <p:cNvSpPr>
            <a:spLocks noGrp="1"/>
          </p:cNvSpPr>
          <p:nvPr>
            <p:ph type="dt" sz="half" idx="10"/>
          </p:nvPr>
        </p:nvSpPr>
        <p:spPr>
          <a:xfrm>
            <a:off x="838200" y="6356350"/>
            <a:ext cx="2743200" cy="365125"/>
          </a:xfrm>
          <a:prstGeom prst="rect">
            <a:avLst/>
          </a:prstGeom>
        </p:spPr>
        <p:txBody>
          <a:bodyPr/>
          <a:lstStyle/>
          <a:p>
            <a:fld id="{9D0A9B5C-BFCF-413B-8A7F-BF32EC251C25}" type="datetimeFigureOut">
              <a:rPr lang="en-US" smtClean="0"/>
              <a:t>6/17/2026</a:t>
            </a:fld>
            <a:endParaRPr lang="en-US" dirty="0"/>
          </a:p>
        </p:txBody>
      </p:sp>
      <p:sp>
        <p:nvSpPr>
          <p:cNvPr id="5" name="Footer Placeholder 4">
            <a:extLst>
              <a:ext uri="{FF2B5EF4-FFF2-40B4-BE49-F238E27FC236}">
                <a16:creationId xmlns:a16="http://schemas.microsoft.com/office/drawing/2014/main" id="{D6386793-B7F2-F4E3-92A1-AC504681741B}"/>
              </a:ext>
            </a:extLst>
          </p:cNvPr>
          <p:cNvSpPr>
            <a:spLocks noGrp="1"/>
          </p:cNvSpPr>
          <p:nvPr>
            <p:ph type="ftr" sz="quarter" idx="11"/>
          </p:nvPr>
        </p:nvSpPr>
        <p:spPr>
          <a:xfrm>
            <a:off x="4038600" y="6347966"/>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2CD981EB-8E8C-F6CE-8E1F-8C8A22C5EF6D}"/>
              </a:ext>
            </a:extLst>
          </p:cNvPr>
          <p:cNvSpPr>
            <a:spLocks noGrp="1"/>
          </p:cNvSpPr>
          <p:nvPr>
            <p:ph type="sldNum" sz="quarter" idx="12"/>
          </p:nvPr>
        </p:nvSpPr>
        <p:spPr>
          <a:xfrm>
            <a:off x="8610600" y="6356350"/>
            <a:ext cx="2743200" cy="365125"/>
          </a:xfrm>
          <a:prstGeom prst="rect">
            <a:avLst/>
          </a:prstGeom>
        </p:spPr>
        <p:txBody>
          <a:bodyPr/>
          <a:lstStyle/>
          <a:p>
            <a:fld id="{7098E4A5-CB74-468D-A4DE-18357FB22427}" type="slidenum">
              <a:rPr lang="en-US" smtClean="0"/>
              <a:t>‹#›</a:t>
            </a:fld>
            <a:endParaRPr lang="en-US" dirty="0"/>
          </a:p>
        </p:txBody>
      </p:sp>
    </p:spTree>
    <p:extLst>
      <p:ext uri="{BB962C8B-B14F-4D97-AF65-F5344CB8AC3E}">
        <p14:creationId xmlns:p14="http://schemas.microsoft.com/office/powerpoint/2010/main" val="27555435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4E97720-7D57-76F1-53EE-3DB5A29FA33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D5A0B65-AAF0-7DE1-BD27-0F3F9AB4B2C1}"/>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6AD8A6-CC10-5E2B-0895-7461E17B2D89}"/>
              </a:ext>
            </a:extLst>
          </p:cNvPr>
          <p:cNvSpPr>
            <a:spLocks noGrp="1"/>
          </p:cNvSpPr>
          <p:nvPr>
            <p:ph type="dt" sz="half" idx="10"/>
          </p:nvPr>
        </p:nvSpPr>
        <p:spPr>
          <a:xfrm>
            <a:off x="838200" y="6356350"/>
            <a:ext cx="2743200" cy="365125"/>
          </a:xfrm>
          <a:prstGeom prst="rect">
            <a:avLst/>
          </a:prstGeom>
        </p:spPr>
        <p:txBody>
          <a:bodyPr/>
          <a:lstStyle/>
          <a:p>
            <a:fld id="{9D0A9B5C-BFCF-413B-8A7F-BF32EC251C25}" type="datetimeFigureOut">
              <a:rPr lang="en-US" smtClean="0"/>
              <a:t>6/17/2026</a:t>
            </a:fld>
            <a:endParaRPr lang="en-US" dirty="0"/>
          </a:p>
        </p:txBody>
      </p:sp>
      <p:sp>
        <p:nvSpPr>
          <p:cNvPr id="5" name="Footer Placeholder 4">
            <a:extLst>
              <a:ext uri="{FF2B5EF4-FFF2-40B4-BE49-F238E27FC236}">
                <a16:creationId xmlns:a16="http://schemas.microsoft.com/office/drawing/2014/main" id="{0B093C76-4522-FF56-9654-567AD2C9DE5D}"/>
              </a:ext>
            </a:extLst>
          </p:cNvPr>
          <p:cNvSpPr>
            <a:spLocks noGrp="1"/>
          </p:cNvSpPr>
          <p:nvPr>
            <p:ph type="ftr" sz="quarter" idx="11"/>
          </p:nvPr>
        </p:nvSpPr>
        <p:spPr>
          <a:xfrm>
            <a:off x="4038600" y="6347966"/>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89946262-BC7D-0A9A-4268-43C4E3A840C6}"/>
              </a:ext>
            </a:extLst>
          </p:cNvPr>
          <p:cNvSpPr>
            <a:spLocks noGrp="1"/>
          </p:cNvSpPr>
          <p:nvPr>
            <p:ph type="sldNum" sz="quarter" idx="12"/>
          </p:nvPr>
        </p:nvSpPr>
        <p:spPr>
          <a:xfrm>
            <a:off x="8610600" y="6356350"/>
            <a:ext cx="2743200" cy="365125"/>
          </a:xfrm>
          <a:prstGeom prst="rect">
            <a:avLst/>
          </a:prstGeom>
        </p:spPr>
        <p:txBody>
          <a:bodyPr/>
          <a:lstStyle/>
          <a:p>
            <a:fld id="{7098E4A5-CB74-468D-A4DE-18357FB22427}" type="slidenum">
              <a:rPr lang="en-US" smtClean="0"/>
              <a:t>‹#›</a:t>
            </a:fld>
            <a:endParaRPr lang="en-US" dirty="0"/>
          </a:p>
        </p:txBody>
      </p:sp>
    </p:spTree>
    <p:extLst>
      <p:ext uri="{BB962C8B-B14F-4D97-AF65-F5344CB8AC3E}">
        <p14:creationId xmlns:p14="http://schemas.microsoft.com/office/powerpoint/2010/main" val="49432551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823A2-C18A-F690-8080-F96FBDDF170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615A81B-5D2F-9E98-1DF0-D5F07730605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1D57DC9-9665-A616-B0F0-593F3A106A32}"/>
              </a:ext>
            </a:extLst>
          </p:cNvPr>
          <p:cNvSpPr>
            <a:spLocks noGrp="1"/>
          </p:cNvSpPr>
          <p:nvPr>
            <p:ph type="dt" sz="half" idx="10"/>
          </p:nvPr>
        </p:nvSpPr>
        <p:spPr>
          <a:xfrm>
            <a:off x="838200" y="6356350"/>
            <a:ext cx="2743200" cy="365125"/>
          </a:xfrm>
          <a:prstGeom prst="rect">
            <a:avLst/>
          </a:prstGeom>
        </p:spPr>
        <p:txBody>
          <a:bodyPr/>
          <a:lstStyle/>
          <a:p>
            <a:fld id="{BE7A38EB-332F-40C0-A56D-C4B91588E5B7}" type="datetimeFigureOut">
              <a:rPr lang="en-US" smtClean="0"/>
              <a:t>6/17/2026</a:t>
            </a:fld>
            <a:endParaRPr lang="en-US"/>
          </a:p>
        </p:txBody>
      </p:sp>
      <p:sp>
        <p:nvSpPr>
          <p:cNvPr id="5" name="Footer Placeholder 4">
            <a:extLst>
              <a:ext uri="{FF2B5EF4-FFF2-40B4-BE49-F238E27FC236}">
                <a16:creationId xmlns:a16="http://schemas.microsoft.com/office/drawing/2014/main" id="{8E391E63-2081-1D6A-5150-C1717E9D0EF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C64208-DEB8-4480-5CF1-90621E60D2CE}"/>
              </a:ext>
            </a:extLst>
          </p:cNvPr>
          <p:cNvSpPr>
            <a:spLocks noGrp="1"/>
          </p:cNvSpPr>
          <p:nvPr>
            <p:ph type="sldNum" sz="quarter" idx="12"/>
          </p:nvPr>
        </p:nvSpPr>
        <p:spPr/>
        <p:txBody>
          <a:bodyPr/>
          <a:lstStyle/>
          <a:p>
            <a:fld id="{963C9FCC-06A2-4D94-9E6B-4A57A9770C83}" type="slidenum">
              <a:rPr lang="en-US" smtClean="0"/>
              <a:t>‹#›</a:t>
            </a:fld>
            <a:endParaRPr lang="en-US"/>
          </a:p>
        </p:txBody>
      </p:sp>
    </p:spTree>
    <p:extLst>
      <p:ext uri="{BB962C8B-B14F-4D97-AF65-F5344CB8AC3E}">
        <p14:creationId xmlns:p14="http://schemas.microsoft.com/office/powerpoint/2010/main" val="32677341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8400AE-1678-645B-5BEA-F23B6912F697}"/>
              </a:ext>
            </a:extLst>
          </p:cNvPr>
          <p:cNvSpPr>
            <a:spLocks noGrp="1"/>
          </p:cNvSpPr>
          <p:nvPr>
            <p:ph type="title"/>
          </p:nvPr>
        </p:nvSpPr>
        <p:spPr/>
        <p:txBody>
          <a:bodyPr/>
          <a:lstStyle>
            <a:lvl1pPr algn="ctr">
              <a:defRPr>
                <a:effectLst>
                  <a:outerShdw blurRad="38100" dist="38100" dir="2700000" algn="tl">
                    <a:srgbClr val="000000">
                      <a:alpha val="43137"/>
                    </a:srgbClr>
                  </a:outerShdw>
                </a:effectLst>
              </a:defRPr>
            </a:lvl1pPr>
          </a:lstStyle>
          <a:p>
            <a:r>
              <a:rPr lang="en-US"/>
              <a:t>Click to edit Master title style</a:t>
            </a:r>
          </a:p>
        </p:txBody>
      </p:sp>
      <p:sp>
        <p:nvSpPr>
          <p:cNvPr id="3" name="Content Placeholder 2">
            <a:extLst>
              <a:ext uri="{FF2B5EF4-FFF2-40B4-BE49-F238E27FC236}">
                <a16:creationId xmlns:a16="http://schemas.microsoft.com/office/drawing/2014/main" id="{CC617E33-C77E-30C3-860B-7D052D58956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3E26DB-3F81-281B-D00B-B0A41F97F5C4}"/>
              </a:ext>
            </a:extLst>
          </p:cNvPr>
          <p:cNvSpPr>
            <a:spLocks noGrp="1"/>
          </p:cNvSpPr>
          <p:nvPr>
            <p:ph type="dt" sz="half" idx="10"/>
          </p:nvPr>
        </p:nvSpPr>
        <p:spPr>
          <a:xfrm>
            <a:off x="838200" y="6356350"/>
            <a:ext cx="2743200" cy="365125"/>
          </a:xfrm>
          <a:prstGeom prst="rect">
            <a:avLst/>
          </a:prstGeom>
        </p:spPr>
        <p:txBody>
          <a:bodyPr/>
          <a:lstStyle/>
          <a:p>
            <a:fld id="{BE7A38EB-332F-40C0-A56D-C4B91588E5B7}" type="datetimeFigureOut">
              <a:rPr lang="en-US" smtClean="0"/>
              <a:t>6/17/2026</a:t>
            </a:fld>
            <a:endParaRPr lang="en-US"/>
          </a:p>
        </p:txBody>
      </p:sp>
      <p:sp>
        <p:nvSpPr>
          <p:cNvPr id="5" name="Footer Placeholder 4">
            <a:extLst>
              <a:ext uri="{FF2B5EF4-FFF2-40B4-BE49-F238E27FC236}">
                <a16:creationId xmlns:a16="http://schemas.microsoft.com/office/drawing/2014/main" id="{1069F432-DDC0-9A35-2E10-EA8239EA5F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F82D41-9598-F416-2469-348BB19686BF}"/>
              </a:ext>
            </a:extLst>
          </p:cNvPr>
          <p:cNvSpPr>
            <a:spLocks noGrp="1"/>
          </p:cNvSpPr>
          <p:nvPr>
            <p:ph type="sldNum" sz="quarter" idx="12"/>
          </p:nvPr>
        </p:nvSpPr>
        <p:spPr/>
        <p:txBody>
          <a:bodyPr/>
          <a:lstStyle/>
          <a:p>
            <a:fld id="{963C9FCC-06A2-4D94-9E6B-4A57A9770C83}" type="slidenum">
              <a:rPr lang="en-US" smtClean="0"/>
              <a:t>‹#›</a:t>
            </a:fld>
            <a:endParaRPr lang="en-US"/>
          </a:p>
        </p:txBody>
      </p:sp>
    </p:spTree>
    <p:extLst>
      <p:ext uri="{BB962C8B-B14F-4D97-AF65-F5344CB8AC3E}">
        <p14:creationId xmlns:p14="http://schemas.microsoft.com/office/powerpoint/2010/main" val="317022461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CE9F45-A45C-8864-E93E-183A38DCABA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A242C20-BDE4-EA3B-A00A-8D213C7A3B4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94DCC2E-433C-6FAF-BB5C-6F1F3C07B7D8}"/>
              </a:ext>
            </a:extLst>
          </p:cNvPr>
          <p:cNvSpPr>
            <a:spLocks noGrp="1"/>
          </p:cNvSpPr>
          <p:nvPr>
            <p:ph type="dt" sz="half" idx="10"/>
          </p:nvPr>
        </p:nvSpPr>
        <p:spPr>
          <a:xfrm>
            <a:off x="838200" y="6356350"/>
            <a:ext cx="2743200" cy="365125"/>
          </a:xfrm>
          <a:prstGeom prst="rect">
            <a:avLst/>
          </a:prstGeom>
        </p:spPr>
        <p:txBody>
          <a:bodyPr/>
          <a:lstStyle/>
          <a:p>
            <a:fld id="{BE7A38EB-332F-40C0-A56D-C4B91588E5B7}" type="datetimeFigureOut">
              <a:rPr lang="en-US" smtClean="0"/>
              <a:t>6/17/2026</a:t>
            </a:fld>
            <a:endParaRPr lang="en-US"/>
          </a:p>
        </p:txBody>
      </p:sp>
      <p:sp>
        <p:nvSpPr>
          <p:cNvPr id="5" name="Footer Placeholder 4">
            <a:extLst>
              <a:ext uri="{FF2B5EF4-FFF2-40B4-BE49-F238E27FC236}">
                <a16:creationId xmlns:a16="http://schemas.microsoft.com/office/drawing/2014/main" id="{90B6BD5F-5136-3E33-C421-1FC3B77652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D2D6DB-66AC-7A2A-B767-9CDE468CA66E}"/>
              </a:ext>
            </a:extLst>
          </p:cNvPr>
          <p:cNvSpPr>
            <a:spLocks noGrp="1"/>
          </p:cNvSpPr>
          <p:nvPr>
            <p:ph type="sldNum" sz="quarter" idx="12"/>
          </p:nvPr>
        </p:nvSpPr>
        <p:spPr/>
        <p:txBody>
          <a:bodyPr/>
          <a:lstStyle/>
          <a:p>
            <a:fld id="{963C9FCC-06A2-4D94-9E6B-4A57A9770C83}" type="slidenum">
              <a:rPr lang="en-US" smtClean="0"/>
              <a:t>‹#›</a:t>
            </a:fld>
            <a:endParaRPr lang="en-US"/>
          </a:p>
        </p:txBody>
      </p:sp>
    </p:spTree>
    <p:extLst>
      <p:ext uri="{BB962C8B-B14F-4D97-AF65-F5344CB8AC3E}">
        <p14:creationId xmlns:p14="http://schemas.microsoft.com/office/powerpoint/2010/main" val="196488047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0CEED-528D-BA6B-0B40-547D487CF6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CCC02CB-2C94-A1FC-0E14-FFD73E50EAE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6B5C578-7357-655D-D8C2-158A82F592F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C96E918-174D-13E4-FF48-18CD569227FE}"/>
              </a:ext>
            </a:extLst>
          </p:cNvPr>
          <p:cNvSpPr>
            <a:spLocks noGrp="1"/>
          </p:cNvSpPr>
          <p:nvPr>
            <p:ph type="dt" sz="half" idx="10"/>
          </p:nvPr>
        </p:nvSpPr>
        <p:spPr>
          <a:xfrm>
            <a:off x="838200" y="6356350"/>
            <a:ext cx="2743200" cy="365125"/>
          </a:xfrm>
          <a:prstGeom prst="rect">
            <a:avLst/>
          </a:prstGeom>
        </p:spPr>
        <p:txBody>
          <a:bodyPr/>
          <a:lstStyle/>
          <a:p>
            <a:fld id="{BE7A38EB-332F-40C0-A56D-C4B91588E5B7}" type="datetimeFigureOut">
              <a:rPr lang="en-US" smtClean="0"/>
              <a:t>6/17/2026</a:t>
            </a:fld>
            <a:endParaRPr lang="en-US"/>
          </a:p>
        </p:txBody>
      </p:sp>
      <p:sp>
        <p:nvSpPr>
          <p:cNvPr id="6" name="Footer Placeholder 5">
            <a:extLst>
              <a:ext uri="{FF2B5EF4-FFF2-40B4-BE49-F238E27FC236}">
                <a16:creationId xmlns:a16="http://schemas.microsoft.com/office/drawing/2014/main" id="{E332ADC0-D8EC-49B5-F045-1798E3034F3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501B343-9294-CAD1-2BD0-516F20F8DC3F}"/>
              </a:ext>
            </a:extLst>
          </p:cNvPr>
          <p:cNvSpPr>
            <a:spLocks noGrp="1"/>
          </p:cNvSpPr>
          <p:nvPr>
            <p:ph type="sldNum" sz="quarter" idx="12"/>
          </p:nvPr>
        </p:nvSpPr>
        <p:spPr/>
        <p:txBody>
          <a:bodyPr/>
          <a:lstStyle/>
          <a:p>
            <a:fld id="{963C9FCC-06A2-4D94-9E6B-4A57A9770C83}" type="slidenum">
              <a:rPr lang="en-US" smtClean="0"/>
              <a:t>‹#›</a:t>
            </a:fld>
            <a:endParaRPr lang="en-US"/>
          </a:p>
        </p:txBody>
      </p:sp>
    </p:spTree>
    <p:extLst>
      <p:ext uri="{BB962C8B-B14F-4D97-AF65-F5344CB8AC3E}">
        <p14:creationId xmlns:p14="http://schemas.microsoft.com/office/powerpoint/2010/main" val="198559894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E9FAC-8C3A-BD3F-F903-E971C465BC6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158AE66-C2E8-A626-AD95-9C2B1E15CA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1EEC7EE-8620-3272-C438-ABF2F9E684E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2CF741A-950A-938C-8806-A87181FBCAF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178074A-86EE-1769-B269-1A43660B195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FCE8886-46BC-5E7F-6087-FABA1F8C7F6F}"/>
              </a:ext>
            </a:extLst>
          </p:cNvPr>
          <p:cNvSpPr>
            <a:spLocks noGrp="1"/>
          </p:cNvSpPr>
          <p:nvPr>
            <p:ph type="dt" sz="half" idx="10"/>
          </p:nvPr>
        </p:nvSpPr>
        <p:spPr>
          <a:xfrm>
            <a:off x="838200" y="6356350"/>
            <a:ext cx="2743200" cy="365125"/>
          </a:xfrm>
          <a:prstGeom prst="rect">
            <a:avLst/>
          </a:prstGeom>
        </p:spPr>
        <p:txBody>
          <a:bodyPr/>
          <a:lstStyle/>
          <a:p>
            <a:fld id="{BE7A38EB-332F-40C0-A56D-C4B91588E5B7}" type="datetimeFigureOut">
              <a:rPr lang="en-US" smtClean="0"/>
              <a:t>6/17/2026</a:t>
            </a:fld>
            <a:endParaRPr lang="en-US"/>
          </a:p>
        </p:txBody>
      </p:sp>
      <p:sp>
        <p:nvSpPr>
          <p:cNvPr id="8" name="Footer Placeholder 7">
            <a:extLst>
              <a:ext uri="{FF2B5EF4-FFF2-40B4-BE49-F238E27FC236}">
                <a16:creationId xmlns:a16="http://schemas.microsoft.com/office/drawing/2014/main" id="{953A7492-0F2A-1CC1-F553-6DC00BA188F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BE245D4-EFA7-6A98-324C-C5186EE02F76}"/>
              </a:ext>
            </a:extLst>
          </p:cNvPr>
          <p:cNvSpPr>
            <a:spLocks noGrp="1"/>
          </p:cNvSpPr>
          <p:nvPr>
            <p:ph type="sldNum" sz="quarter" idx="12"/>
          </p:nvPr>
        </p:nvSpPr>
        <p:spPr/>
        <p:txBody>
          <a:bodyPr/>
          <a:lstStyle/>
          <a:p>
            <a:fld id="{963C9FCC-06A2-4D94-9E6B-4A57A9770C83}" type="slidenum">
              <a:rPr lang="en-US" smtClean="0"/>
              <a:t>‹#›</a:t>
            </a:fld>
            <a:endParaRPr lang="en-US"/>
          </a:p>
        </p:txBody>
      </p:sp>
    </p:spTree>
    <p:extLst>
      <p:ext uri="{BB962C8B-B14F-4D97-AF65-F5344CB8AC3E}">
        <p14:creationId xmlns:p14="http://schemas.microsoft.com/office/powerpoint/2010/main" val="37356644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D8F03-7A62-BDFC-4B01-894886119A9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2A1738E-6670-8DCA-89B1-B96A36A6217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A9709A-B0E6-6CF7-B8A2-241AE72BDF14}"/>
              </a:ext>
            </a:extLst>
          </p:cNvPr>
          <p:cNvSpPr>
            <a:spLocks noGrp="1"/>
          </p:cNvSpPr>
          <p:nvPr>
            <p:ph type="dt" sz="half" idx="10"/>
          </p:nvPr>
        </p:nvSpPr>
        <p:spPr>
          <a:xfrm>
            <a:off x="838200" y="6356350"/>
            <a:ext cx="2743200" cy="365125"/>
          </a:xfrm>
          <a:prstGeom prst="rect">
            <a:avLst/>
          </a:prstGeom>
        </p:spPr>
        <p:txBody>
          <a:bodyPr/>
          <a:lstStyle/>
          <a:p>
            <a:fld id="{9D0A9B5C-BFCF-413B-8A7F-BF32EC251C25}" type="datetimeFigureOut">
              <a:rPr lang="en-US" smtClean="0"/>
              <a:t>6/17/2026</a:t>
            </a:fld>
            <a:endParaRPr lang="en-US" dirty="0"/>
          </a:p>
        </p:txBody>
      </p:sp>
      <p:sp>
        <p:nvSpPr>
          <p:cNvPr id="5" name="Footer Placeholder 4">
            <a:extLst>
              <a:ext uri="{FF2B5EF4-FFF2-40B4-BE49-F238E27FC236}">
                <a16:creationId xmlns:a16="http://schemas.microsoft.com/office/drawing/2014/main" id="{E740637A-EDE4-76B4-9C38-16A65BFA54DD}"/>
              </a:ext>
            </a:extLst>
          </p:cNvPr>
          <p:cNvSpPr>
            <a:spLocks noGrp="1"/>
          </p:cNvSpPr>
          <p:nvPr>
            <p:ph type="ftr" sz="quarter" idx="11"/>
          </p:nvPr>
        </p:nvSpPr>
        <p:spPr>
          <a:xfrm>
            <a:off x="4038600" y="6347966"/>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463BF8A0-A782-566E-0C36-3408D93939CB}"/>
              </a:ext>
            </a:extLst>
          </p:cNvPr>
          <p:cNvSpPr>
            <a:spLocks noGrp="1"/>
          </p:cNvSpPr>
          <p:nvPr>
            <p:ph type="sldNum" sz="quarter" idx="12"/>
          </p:nvPr>
        </p:nvSpPr>
        <p:spPr>
          <a:xfrm>
            <a:off x="8610600" y="6356350"/>
            <a:ext cx="2743200" cy="365125"/>
          </a:xfrm>
          <a:prstGeom prst="rect">
            <a:avLst/>
          </a:prstGeom>
        </p:spPr>
        <p:txBody>
          <a:bodyPr/>
          <a:lstStyle/>
          <a:p>
            <a:fld id="{7098E4A5-CB74-468D-A4DE-18357FB22427}" type="slidenum">
              <a:rPr lang="en-US" smtClean="0"/>
              <a:t>‹#›</a:t>
            </a:fld>
            <a:endParaRPr lang="en-US" dirty="0"/>
          </a:p>
        </p:txBody>
      </p:sp>
    </p:spTree>
    <p:extLst>
      <p:ext uri="{BB962C8B-B14F-4D97-AF65-F5344CB8AC3E}">
        <p14:creationId xmlns:p14="http://schemas.microsoft.com/office/powerpoint/2010/main" val="227716816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E5B74-6251-20BE-C277-657E1BD8C4B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6D2FFA2-B0AE-4B39-FA25-708859AC4D60}"/>
              </a:ext>
            </a:extLst>
          </p:cNvPr>
          <p:cNvSpPr>
            <a:spLocks noGrp="1"/>
          </p:cNvSpPr>
          <p:nvPr>
            <p:ph type="dt" sz="half" idx="10"/>
          </p:nvPr>
        </p:nvSpPr>
        <p:spPr>
          <a:xfrm>
            <a:off x="838200" y="6356350"/>
            <a:ext cx="2743200" cy="365125"/>
          </a:xfrm>
          <a:prstGeom prst="rect">
            <a:avLst/>
          </a:prstGeom>
        </p:spPr>
        <p:txBody>
          <a:bodyPr/>
          <a:lstStyle/>
          <a:p>
            <a:fld id="{BE7A38EB-332F-40C0-A56D-C4B91588E5B7}" type="datetimeFigureOut">
              <a:rPr lang="en-US" smtClean="0"/>
              <a:t>6/17/2026</a:t>
            </a:fld>
            <a:endParaRPr lang="en-US"/>
          </a:p>
        </p:txBody>
      </p:sp>
      <p:sp>
        <p:nvSpPr>
          <p:cNvPr id="4" name="Footer Placeholder 3">
            <a:extLst>
              <a:ext uri="{FF2B5EF4-FFF2-40B4-BE49-F238E27FC236}">
                <a16:creationId xmlns:a16="http://schemas.microsoft.com/office/drawing/2014/main" id="{D8E69751-C25B-FE8D-931B-AC5BDFDA7A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72C38E9-A961-BBEC-2445-78714EC5CDB3}"/>
              </a:ext>
            </a:extLst>
          </p:cNvPr>
          <p:cNvSpPr>
            <a:spLocks noGrp="1"/>
          </p:cNvSpPr>
          <p:nvPr>
            <p:ph type="sldNum" sz="quarter" idx="12"/>
          </p:nvPr>
        </p:nvSpPr>
        <p:spPr/>
        <p:txBody>
          <a:bodyPr/>
          <a:lstStyle/>
          <a:p>
            <a:fld id="{963C9FCC-06A2-4D94-9E6B-4A57A9770C83}" type="slidenum">
              <a:rPr lang="en-US" smtClean="0"/>
              <a:t>‹#›</a:t>
            </a:fld>
            <a:endParaRPr lang="en-US"/>
          </a:p>
        </p:txBody>
      </p:sp>
    </p:spTree>
    <p:extLst>
      <p:ext uri="{BB962C8B-B14F-4D97-AF65-F5344CB8AC3E}">
        <p14:creationId xmlns:p14="http://schemas.microsoft.com/office/powerpoint/2010/main" val="41624544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195855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582C1-97A8-C384-1FEF-10F14E93E1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CDD2927-3AC3-D167-714F-06B644E07BF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5906EAB-3929-35C7-68F0-5736958031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371E51A-69CF-711C-0D63-5034D0A9C9E8}"/>
              </a:ext>
            </a:extLst>
          </p:cNvPr>
          <p:cNvSpPr>
            <a:spLocks noGrp="1"/>
          </p:cNvSpPr>
          <p:nvPr>
            <p:ph type="dt" sz="half" idx="10"/>
          </p:nvPr>
        </p:nvSpPr>
        <p:spPr>
          <a:xfrm>
            <a:off x="838200" y="6356350"/>
            <a:ext cx="2743200" cy="365125"/>
          </a:xfrm>
          <a:prstGeom prst="rect">
            <a:avLst/>
          </a:prstGeom>
        </p:spPr>
        <p:txBody>
          <a:bodyPr/>
          <a:lstStyle/>
          <a:p>
            <a:fld id="{BE7A38EB-332F-40C0-A56D-C4B91588E5B7}" type="datetimeFigureOut">
              <a:rPr lang="en-US" smtClean="0"/>
              <a:t>6/17/2026</a:t>
            </a:fld>
            <a:endParaRPr lang="en-US"/>
          </a:p>
        </p:txBody>
      </p:sp>
      <p:sp>
        <p:nvSpPr>
          <p:cNvPr id="6" name="Footer Placeholder 5">
            <a:extLst>
              <a:ext uri="{FF2B5EF4-FFF2-40B4-BE49-F238E27FC236}">
                <a16:creationId xmlns:a16="http://schemas.microsoft.com/office/drawing/2014/main" id="{DA7DDFBC-B3E2-645A-176C-E3D603092DC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B460C19-E3B1-134C-C3E9-226CE76671A5}"/>
              </a:ext>
            </a:extLst>
          </p:cNvPr>
          <p:cNvSpPr>
            <a:spLocks noGrp="1"/>
          </p:cNvSpPr>
          <p:nvPr>
            <p:ph type="sldNum" sz="quarter" idx="12"/>
          </p:nvPr>
        </p:nvSpPr>
        <p:spPr/>
        <p:txBody>
          <a:bodyPr/>
          <a:lstStyle/>
          <a:p>
            <a:fld id="{963C9FCC-06A2-4D94-9E6B-4A57A9770C83}" type="slidenum">
              <a:rPr lang="en-US" smtClean="0"/>
              <a:t>‹#›</a:t>
            </a:fld>
            <a:endParaRPr lang="en-US"/>
          </a:p>
        </p:txBody>
      </p:sp>
    </p:spTree>
    <p:extLst>
      <p:ext uri="{BB962C8B-B14F-4D97-AF65-F5344CB8AC3E}">
        <p14:creationId xmlns:p14="http://schemas.microsoft.com/office/powerpoint/2010/main" val="10486012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4AB6C-5080-1A5F-1BC8-552500CF49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5B411A8-01D8-2C6B-3D9F-A4D06C99644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A36BAA8-ED36-6D72-7038-AAF3A7AD4D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DCF67E0-2A55-C87A-9874-71F4031FF7DF}"/>
              </a:ext>
            </a:extLst>
          </p:cNvPr>
          <p:cNvSpPr>
            <a:spLocks noGrp="1"/>
          </p:cNvSpPr>
          <p:nvPr>
            <p:ph type="dt" sz="half" idx="10"/>
          </p:nvPr>
        </p:nvSpPr>
        <p:spPr>
          <a:xfrm>
            <a:off x="838200" y="6356350"/>
            <a:ext cx="2743200" cy="365125"/>
          </a:xfrm>
          <a:prstGeom prst="rect">
            <a:avLst/>
          </a:prstGeom>
        </p:spPr>
        <p:txBody>
          <a:bodyPr/>
          <a:lstStyle/>
          <a:p>
            <a:fld id="{BE7A38EB-332F-40C0-A56D-C4B91588E5B7}" type="datetimeFigureOut">
              <a:rPr lang="en-US" smtClean="0"/>
              <a:t>6/17/2026</a:t>
            </a:fld>
            <a:endParaRPr lang="en-US"/>
          </a:p>
        </p:txBody>
      </p:sp>
      <p:sp>
        <p:nvSpPr>
          <p:cNvPr id="6" name="Footer Placeholder 5">
            <a:extLst>
              <a:ext uri="{FF2B5EF4-FFF2-40B4-BE49-F238E27FC236}">
                <a16:creationId xmlns:a16="http://schemas.microsoft.com/office/drawing/2014/main" id="{34C3DB0E-4664-CD3E-FBF5-D57D080AB67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6596A20-7106-5AC9-5387-D0FAF8AEC3E2}"/>
              </a:ext>
            </a:extLst>
          </p:cNvPr>
          <p:cNvSpPr>
            <a:spLocks noGrp="1"/>
          </p:cNvSpPr>
          <p:nvPr>
            <p:ph type="sldNum" sz="quarter" idx="12"/>
          </p:nvPr>
        </p:nvSpPr>
        <p:spPr/>
        <p:txBody>
          <a:bodyPr/>
          <a:lstStyle/>
          <a:p>
            <a:fld id="{963C9FCC-06A2-4D94-9E6B-4A57A9770C83}" type="slidenum">
              <a:rPr lang="en-US" smtClean="0"/>
              <a:t>‹#›</a:t>
            </a:fld>
            <a:endParaRPr lang="en-US"/>
          </a:p>
        </p:txBody>
      </p:sp>
    </p:spTree>
    <p:extLst>
      <p:ext uri="{BB962C8B-B14F-4D97-AF65-F5344CB8AC3E}">
        <p14:creationId xmlns:p14="http://schemas.microsoft.com/office/powerpoint/2010/main" val="424211324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BF3F0-AE5F-AF15-B88A-ED59DCE6B1B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63E4397-4DC0-63E0-7C8E-8B5176BB2C2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B50C08-5333-31A3-4478-18B4A6684EDF}"/>
              </a:ext>
            </a:extLst>
          </p:cNvPr>
          <p:cNvSpPr>
            <a:spLocks noGrp="1"/>
          </p:cNvSpPr>
          <p:nvPr>
            <p:ph type="dt" sz="half" idx="10"/>
          </p:nvPr>
        </p:nvSpPr>
        <p:spPr>
          <a:xfrm>
            <a:off x="838200" y="6356350"/>
            <a:ext cx="2743200" cy="365125"/>
          </a:xfrm>
          <a:prstGeom prst="rect">
            <a:avLst/>
          </a:prstGeom>
        </p:spPr>
        <p:txBody>
          <a:bodyPr/>
          <a:lstStyle/>
          <a:p>
            <a:fld id="{BE7A38EB-332F-40C0-A56D-C4B91588E5B7}" type="datetimeFigureOut">
              <a:rPr lang="en-US" smtClean="0"/>
              <a:t>6/17/2026</a:t>
            </a:fld>
            <a:endParaRPr lang="en-US"/>
          </a:p>
        </p:txBody>
      </p:sp>
      <p:sp>
        <p:nvSpPr>
          <p:cNvPr id="5" name="Footer Placeholder 4">
            <a:extLst>
              <a:ext uri="{FF2B5EF4-FFF2-40B4-BE49-F238E27FC236}">
                <a16:creationId xmlns:a16="http://schemas.microsoft.com/office/drawing/2014/main" id="{1E471B67-5CE8-E60B-733D-3698754C9B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053F7E-CE0E-1923-B881-36091533B6D8}"/>
              </a:ext>
            </a:extLst>
          </p:cNvPr>
          <p:cNvSpPr>
            <a:spLocks noGrp="1"/>
          </p:cNvSpPr>
          <p:nvPr>
            <p:ph type="sldNum" sz="quarter" idx="12"/>
          </p:nvPr>
        </p:nvSpPr>
        <p:spPr/>
        <p:txBody>
          <a:bodyPr/>
          <a:lstStyle/>
          <a:p>
            <a:fld id="{963C9FCC-06A2-4D94-9E6B-4A57A9770C83}" type="slidenum">
              <a:rPr lang="en-US" smtClean="0"/>
              <a:t>‹#›</a:t>
            </a:fld>
            <a:endParaRPr lang="en-US"/>
          </a:p>
        </p:txBody>
      </p:sp>
    </p:spTree>
    <p:extLst>
      <p:ext uri="{BB962C8B-B14F-4D97-AF65-F5344CB8AC3E}">
        <p14:creationId xmlns:p14="http://schemas.microsoft.com/office/powerpoint/2010/main" val="286577938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635D1E7-5A2A-8D53-CB2A-9C7CAAB40A3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DBED7F0-4E27-EA3C-202A-775E002D8D6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6C747A-C3D4-3CEC-0605-5FBD049202CE}"/>
              </a:ext>
            </a:extLst>
          </p:cNvPr>
          <p:cNvSpPr>
            <a:spLocks noGrp="1"/>
          </p:cNvSpPr>
          <p:nvPr>
            <p:ph type="dt" sz="half" idx="10"/>
          </p:nvPr>
        </p:nvSpPr>
        <p:spPr>
          <a:xfrm>
            <a:off x="838200" y="6356350"/>
            <a:ext cx="2743200" cy="365125"/>
          </a:xfrm>
          <a:prstGeom prst="rect">
            <a:avLst/>
          </a:prstGeom>
        </p:spPr>
        <p:txBody>
          <a:bodyPr/>
          <a:lstStyle/>
          <a:p>
            <a:fld id="{BE7A38EB-332F-40C0-A56D-C4B91588E5B7}" type="datetimeFigureOut">
              <a:rPr lang="en-US" smtClean="0"/>
              <a:t>6/17/2026</a:t>
            </a:fld>
            <a:endParaRPr lang="en-US"/>
          </a:p>
        </p:txBody>
      </p:sp>
      <p:sp>
        <p:nvSpPr>
          <p:cNvPr id="5" name="Footer Placeholder 4">
            <a:extLst>
              <a:ext uri="{FF2B5EF4-FFF2-40B4-BE49-F238E27FC236}">
                <a16:creationId xmlns:a16="http://schemas.microsoft.com/office/drawing/2014/main" id="{1257F425-B17B-3FD8-4CA3-E96F7739D3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F6B544-BC2D-0ADE-2DE2-4F429A5DD8D0}"/>
              </a:ext>
            </a:extLst>
          </p:cNvPr>
          <p:cNvSpPr>
            <a:spLocks noGrp="1"/>
          </p:cNvSpPr>
          <p:nvPr>
            <p:ph type="sldNum" sz="quarter" idx="12"/>
          </p:nvPr>
        </p:nvSpPr>
        <p:spPr/>
        <p:txBody>
          <a:bodyPr/>
          <a:lstStyle/>
          <a:p>
            <a:fld id="{963C9FCC-06A2-4D94-9E6B-4A57A9770C83}" type="slidenum">
              <a:rPr lang="en-US" smtClean="0"/>
              <a:t>‹#›</a:t>
            </a:fld>
            <a:endParaRPr lang="en-US"/>
          </a:p>
        </p:txBody>
      </p:sp>
    </p:spTree>
    <p:extLst>
      <p:ext uri="{BB962C8B-B14F-4D97-AF65-F5344CB8AC3E}">
        <p14:creationId xmlns:p14="http://schemas.microsoft.com/office/powerpoint/2010/main" val="152308922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05D48F-4A98-0642-85EE-B9B41DDD074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96832C5-DE2C-5E95-83B9-C17830DCD16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9F82FC6-9571-9BAD-5EF4-00BCBE00A326}"/>
              </a:ext>
            </a:extLst>
          </p:cNvPr>
          <p:cNvSpPr>
            <a:spLocks noGrp="1"/>
          </p:cNvSpPr>
          <p:nvPr>
            <p:ph type="dt" sz="half" idx="10"/>
          </p:nvPr>
        </p:nvSpPr>
        <p:spPr>
          <a:xfrm>
            <a:off x="838200" y="6356350"/>
            <a:ext cx="2743200" cy="365125"/>
          </a:xfrm>
          <a:prstGeom prst="rect">
            <a:avLst/>
          </a:prstGeom>
        </p:spPr>
        <p:txBody>
          <a:bodyPr/>
          <a:lstStyle/>
          <a:p>
            <a:fld id="{34658465-90CD-4D6B-AC58-C7107D669BA8}" type="datetimeFigureOut">
              <a:rPr lang="en-US" smtClean="0"/>
              <a:t>6/17/2026</a:t>
            </a:fld>
            <a:endParaRPr lang="en-US"/>
          </a:p>
        </p:txBody>
      </p:sp>
      <p:sp>
        <p:nvSpPr>
          <p:cNvPr id="5" name="Footer Placeholder 4">
            <a:extLst>
              <a:ext uri="{FF2B5EF4-FFF2-40B4-BE49-F238E27FC236}">
                <a16:creationId xmlns:a16="http://schemas.microsoft.com/office/drawing/2014/main" id="{851ECB29-A35B-B25F-0D4A-A3BF3A51F41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F024B65-2370-F2BC-FC01-A40E3A5B89F2}"/>
              </a:ext>
            </a:extLst>
          </p:cNvPr>
          <p:cNvSpPr>
            <a:spLocks noGrp="1"/>
          </p:cNvSpPr>
          <p:nvPr>
            <p:ph type="sldNum" sz="quarter" idx="12"/>
          </p:nvPr>
        </p:nvSpPr>
        <p:spPr>
          <a:xfrm>
            <a:off x="8610600" y="6356350"/>
            <a:ext cx="2743200" cy="365125"/>
          </a:xfrm>
          <a:prstGeom prst="rect">
            <a:avLst/>
          </a:prstGeom>
        </p:spPr>
        <p:txBody>
          <a:bodyPr/>
          <a:lstStyle/>
          <a:p>
            <a:fld id="{B873C7B5-BB99-44EA-883C-1EA6DFE224AB}" type="slidenum">
              <a:rPr lang="en-US" smtClean="0"/>
              <a:t>‹#›</a:t>
            </a:fld>
            <a:endParaRPr lang="en-US"/>
          </a:p>
        </p:txBody>
      </p:sp>
    </p:spTree>
    <p:extLst>
      <p:ext uri="{BB962C8B-B14F-4D97-AF65-F5344CB8AC3E}">
        <p14:creationId xmlns:p14="http://schemas.microsoft.com/office/powerpoint/2010/main" val="275454605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EE2762-2FB3-C130-5963-DE09DFE4D7C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13B4C0C-E80A-88A9-08CB-434AD5BD445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DB5E00-BFE9-EC5A-9849-493ECAE7B421}"/>
              </a:ext>
            </a:extLst>
          </p:cNvPr>
          <p:cNvSpPr>
            <a:spLocks noGrp="1"/>
          </p:cNvSpPr>
          <p:nvPr>
            <p:ph type="dt" sz="half" idx="10"/>
          </p:nvPr>
        </p:nvSpPr>
        <p:spPr>
          <a:xfrm>
            <a:off x="838200" y="6356350"/>
            <a:ext cx="2743200" cy="365125"/>
          </a:xfrm>
          <a:prstGeom prst="rect">
            <a:avLst/>
          </a:prstGeom>
        </p:spPr>
        <p:txBody>
          <a:bodyPr/>
          <a:lstStyle/>
          <a:p>
            <a:fld id="{34658465-90CD-4D6B-AC58-C7107D669BA8}" type="datetimeFigureOut">
              <a:rPr lang="en-US" smtClean="0"/>
              <a:t>6/17/2026</a:t>
            </a:fld>
            <a:endParaRPr lang="en-US"/>
          </a:p>
        </p:txBody>
      </p:sp>
      <p:sp>
        <p:nvSpPr>
          <p:cNvPr id="5" name="Footer Placeholder 4">
            <a:extLst>
              <a:ext uri="{FF2B5EF4-FFF2-40B4-BE49-F238E27FC236}">
                <a16:creationId xmlns:a16="http://schemas.microsoft.com/office/drawing/2014/main" id="{E48F6E9A-EBD9-E431-6452-C1F88D5F9D6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48C0DA0-48EE-2298-53D4-5D153A26E23D}"/>
              </a:ext>
            </a:extLst>
          </p:cNvPr>
          <p:cNvSpPr>
            <a:spLocks noGrp="1"/>
          </p:cNvSpPr>
          <p:nvPr>
            <p:ph type="sldNum" sz="quarter" idx="12"/>
          </p:nvPr>
        </p:nvSpPr>
        <p:spPr>
          <a:xfrm>
            <a:off x="8610600" y="6356350"/>
            <a:ext cx="2743200" cy="365125"/>
          </a:xfrm>
          <a:prstGeom prst="rect">
            <a:avLst/>
          </a:prstGeom>
        </p:spPr>
        <p:txBody>
          <a:bodyPr/>
          <a:lstStyle/>
          <a:p>
            <a:fld id="{B873C7B5-BB99-44EA-883C-1EA6DFE224AB}" type="slidenum">
              <a:rPr lang="en-US" smtClean="0"/>
              <a:t>‹#›</a:t>
            </a:fld>
            <a:endParaRPr lang="en-US"/>
          </a:p>
        </p:txBody>
      </p:sp>
    </p:spTree>
    <p:extLst>
      <p:ext uri="{BB962C8B-B14F-4D97-AF65-F5344CB8AC3E}">
        <p14:creationId xmlns:p14="http://schemas.microsoft.com/office/powerpoint/2010/main" val="196074088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8C3F9D-8F2F-4118-6C94-60B83CB0D5A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2297A4D-B6C9-67D9-DF8B-B3042966D6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03205D7-2986-8283-F222-4AAA4040F081}"/>
              </a:ext>
            </a:extLst>
          </p:cNvPr>
          <p:cNvSpPr>
            <a:spLocks noGrp="1"/>
          </p:cNvSpPr>
          <p:nvPr>
            <p:ph type="dt" sz="half" idx="10"/>
          </p:nvPr>
        </p:nvSpPr>
        <p:spPr>
          <a:xfrm>
            <a:off x="838200" y="6356350"/>
            <a:ext cx="2743200" cy="365125"/>
          </a:xfrm>
          <a:prstGeom prst="rect">
            <a:avLst/>
          </a:prstGeom>
        </p:spPr>
        <p:txBody>
          <a:bodyPr/>
          <a:lstStyle/>
          <a:p>
            <a:fld id="{34658465-90CD-4D6B-AC58-C7107D669BA8}" type="datetimeFigureOut">
              <a:rPr lang="en-US" smtClean="0"/>
              <a:t>6/17/2026</a:t>
            </a:fld>
            <a:endParaRPr lang="en-US"/>
          </a:p>
        </p:txBody>
      </p:sp>
      <p:sp>
        <p:nvSpPr>
          <p:cNvPr id="5" name="Footer Placeholder 4">
            <a:extLst>
              <a:ext uri="{FF2B5EF4-FFF2-40B4-BE49-F238E27FC236}">
                <a16:creationId xmlns:a16="http://schemas.microsoft.com/office/drawing/2014/main" id="{8122A098-036D-F158-54AB-8E78755C36A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ADE618D-E1EA-DE97-8BFF-C080907D7EDC}"/>
              </a:ext>
            </a:extLst>
          </p:cNvPr>
          <p:cNvSpPr>
            <a:spLocks noGrp="1"/>
          </p:cNvSpPr>
          <p:nvPr>
            <p:ph type="sldNum" sz="quarter" idx="12"/>
          </p:nvPr>
        </p:nvSpPr>
        <p:spPr>
          <a:xfrm>
            <a:off x="8610600" y="6356350"/>
            <a:ext cx="2743200" cy="365125"/>
          </a:xfrm>
          <a:prstGeom prst="rect">
            <a:avLst/>
          </a:prstGeom>
        </p:spPr>
        <p:txBody>
          <a:bodyPr/>
          <a:lstStyle/>
          <a:p>
            <a:fld id="{B873C7B5-BB99-44EA-883C-1EA6DFE224AB}" type="slidenum">
              <a:rPr lang="en-US" smtClean="0"/>
              <a:t>‹#›</a:t>
            </a:fld>
            <a:endParaRPr lang="en-US"/>
          </a:p>
        </p:txBody>
      </p:sp>
    </p:spTree>
    <p:extLst>
      <p:ext uri="{BB962C8B-B14F-4D97-AF65-F5344CB8AC3E}">
        <p14:creationId xmlns:p14="http://schemas.microsoft.com/office/powerpoint/2010/main" val="357599898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0AB826-A0A5-6FA0-73AD-F9F9501B855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C5DD272-558F-E667-1136-75B5316F1E2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D71CBBE-787E-2BAB-31F8-747AA95B2EC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FAF6980-E74E-E884-B313-F7B29D6C976F}"/>
              </a:ext>
            </a:extLst>
          </p:cNvPr>
          <p:cNvSpPr>
            <a:spLocks noGrp="1"/>
          </p:cNvSpPr>
          <p:nvPr>
            <p:ph type="dt" sz="half" idx="10"/>
          </p:nvPr>
        </p:nvSpPr>
        <p:spPr>
          <a:xfrm>
            <a:off x="838200" y="6356350"/>
            <a:ext cx="2743200" cy="365125"/>
          </a:xfrm>
          <a:prstGeom prst="rect">
            <a:avLst/>
          </a:prstGeom>
        </p:spPr>
        <p:txBody>
          <a:bodyPr/>
          <a:lstStyle/>
          <a:p>
            <a:fld id="{34658465-90CD-4D6B-AC58-C7107D669BA8}" type="datetimeFigureOut">
              <a:rPr lang="en-US" smtClean="0"/>
              <a:t>6/17/2026</a:t>
            </a:fld>
            <a:endParaRPr lang="en-US"/>
          </a:p>
        </p:txBody>
      </p:sp>
      <p:sp>
        <p:nvSpPr>
          <p:cNvPr id="6" name="Footer Placeholder 5">
            <a:extLst>
              <a:ext uri="{FF2B5EF4-FFF2-40B4-BE49-F238E27FC236}">
                <a16:creationId xmlns:a16="http://schemas.microsoft.com/office/drawing/2014/main" id="{26CD483B-CD82-2D89-A98E-428DF123054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1AE5C25-5AA3-70F2-26EA-A0E5BAA65567}"/>
              </a:ext>
            </a:extLst>
          </p:cNvPr>
          <p:cNvSpPr>
            <a:spLocks noGrp="1"/>
          </p:cNvSpPr>
          <p:nvPr>
            <p:ph type="sldNum" sz="quarter" idx="12"/>
          </p:nvPr>
        </p:nvSpPr>
        <p:spPr>
          <a:xfrm>
            <a:off x="8610600" y="6356350"/>
            <a:ext cx="2743200" cy="365125"/>
          </a:xfrm>
          <a:prstGeom prst="rect">
            <a:avLst/>
          </a:prstGeom>
        </p:spPr>
        <p:txBody>
          <a:bodyPr/>
          <a:lstStyle/>
          <a:p>
            <a:fld id="{B873C7B5-BB99-44EA-883C-1EA6DFE224AB}" type="slidenum">
              <a:rPr lang="en-US" smtClean="0"/>
              <a:t>‹#›</a:t>
            </a:fld>
            <a:endParaRPr lang="en-US"/>
          </a:p>
        </p:txBody>
      </p:sp>
    </p:spTree>
    <p:extLst>
      <p:ext uri="{BB962C8B-B14F-4D97-AF65-F5344CB8AC3E}">
        <p14:creationId xmlns:p14="http://schemas.microsoft.com/office/powerpoint/2010/main" val="160340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C64A2-D327-994F-4996-1EF76C957EE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D583876-A233-A8EB-8DC4-CA8820D3BCF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DCC99B6-DC2B-290E-8599-071472346F99}"/>
              </a:ext>
            </a:extLst>
          </p:cNvPr>
          <p:cNvSpPr>
            <a:spLocks noGrp="1"/>
          </p:cNvSpPr>
          <p:nvPr>
            <p:ph type="dt" sz="half" idx="10"/>
          </p:nvPr>
        </p:nvSpPr>
        <p:spPr>
          <a:xfrm>
            <a:off x="838200" y="6356350"/>
            <a:ext cx="2743200" cy="365125"/>
          </a:xfrm>
          <a:prstGeom prst="rect">
            <a:avLst/>
          </a:prstGeom>
        </p:spPr>
        <p:txBody>
          <a:bodyPr/>
          <a:lstStyle/>
          <a:p>
            <a:fld id="{9D0A9B5C-BFCF-413B-8A7F-BF32EC251C25}" type="datetimeFigureOut">
              <a:rPr lang="en-US" smtClean="0"/>
              <a:t>6/17/2026</a:t>
            </a:fld>
            <a:endParaRPr lang="en-US" dirty="0"/>
          </a:p>
        </p:txBody>
      </p:sp>
      <p:sp>
        <p:nvSpPr>
          <p:cNvPr id="5" name="Footer Placeholder 4">
            <a:extLst>
              <a:ext uri="{FF2B5EF4-FFF2-40B4-BE49-F238E27FC236}">
                <a16:creationId xmlns:a16="http://schemas.microsoft.com/office/drawing/2014/main" id="{57CF9A97-54B4-6FDC-5451-987B4D57323F}"/>
              </a:ext>
            </a:extLst>
          </p:cNvPr>
          <p:cNvSpPr>
            <a:spLocks noGrp="1"/>
          </p:cNvSpPr>
          <p:nvPr>
            <p:ph type="ftr" sz="quarter" idx="11"/>
          </p:nvPr>
        </p:nvSpPr>
        <p:spPr>
          <a:xfrm>
            <a:off x="4038600" y="6347966"/>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184850E3-F062-8BFD-1821-621180196B49}"/>
              </a:ext>
            </a:extLst>
          </p:cNvPr>
          <p:cNvSpPr>
            <a:spLocks noGrp="1"/>
          </p:cNvSpPr>
          <p:nvPr>
            <p:ph type="sldNum" sz="quarter" idx="12"/>
          </p:nvPr>
        </p:nvSpPr>
        <p:spPr>
          <a:xfrm>
            <a:off x="8610600" y="6356350"/>
            <a:ext cx="2743200" cy="365125"/>
          </a:xfrm>
          <a:prstGeom prst="rect">
            <a:avLst/>
          </a:prstGeom>
        </p:spPr>
        <p:txBody>
          <a:bodyPr/>
          <a:lstStyle/>
          <a:p>
            <a:fld id="{7098E4A5-CB74-468D-A4DE-18357FB22427}" type="slidenum">
              <a:rPr lang="en-US" smtClean="0"/>
              <a:t>‹#›</a:t>
            </a:fld>
            <a:endParaRPr lang="en-US" dirty="0"/>
          </a:p>
        </p:txBody>
      </p:sp>
    </p:spTree>
    <p:extLst>
      <p:ext uri="{BB962C8B-B14F-4D97-AF65-F5344CB8AC3E}">
        <p14:creationId xmlns:p14="http://schemas.microsoft.com/office/powerpoint/2010/main" val="29660535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5860B-2634-A762-C297-3B97BD74372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D890F8B-1469-C0D0-F4B2-AD7E28531C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A8B6767-FD69-A9A0-8F66-2D58E8D6FC4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46BD970-2F5C-A908-8EB0-E4BA3BB9918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39CA80E-090B-65BD-6175-F0E625E1A14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58BCF3F-66CE-E7C0-696C-9A9CD95CC9EB}"/>
              </a:ext>
            </a:extLst>
          </p:cNvPr>
          <p:cNvSpPr>
            <a:spLocks noGrp="1"/>
          </p:cNvSpPr>
          <p:nvPr>
            <p:ph type="dt" sz="half" idx="10"/>
          </p:nvPr>
        </p:nvSpPr>
        <p:spPr>
          <a:xfrm>
            <a:off x="838200" y="6356350"/>
            <a:ext cx="2743200" cy="365125"/>
          </a:xfrm>
          <a:prstGeom prst="rect">
            <a:avLst/>
          </a:prstGeom>
        </p:spPr>
        <p:txBody>
          <a:bodyPr/>
          <a:lstStyle/>
          <a:p>
            <a:fld id="{34658465-90CD-4D6B-AC58-C7107D669BA8}" type="datetimeFigureOut">
              <a:rPr lang="en-US" smtClean="0"/>
              <a:t>6/17/2026</a:t>
            </a:fld>
            <a:endParaRPr lang="en-US"/>
          </a:p>
        </p:txBody>
      </p:sp>
      <p:sp>
        <p:nvSpPr>
          <p:cNvPr id="8" name="Footer Placeholder 7">
            <a:extLst>
              <a:ext uri="{FF2B5EF4-FFF2-40B4-BE49-F238E27FC236}">
                <a16:creationId xmlns:a16="http://schemas.microsoft.com/office/drawing/2014/main" id="{698AF45D-D898-41DC-5A05-4D519C99BB6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E5865627-1080-C836-888E-43317178B398}"/>
              </a:ext>
            </a:extLst>
          </p:cNvPr>
          <p:cNvSpPr>
            <a:spLocks noGrp="1"/>
          </p:cNvSpPr>
          <p:nvPr>
            <p:ph type="sldNum" sz="quarter" idx="12"/>
          </p:nvPr>
        </p:nvSpPr>
        <p:spPr>
          <a:xfrm>
            <a:off x="8610600" y="6356350"/>
            <a:ext cx="2743200" cy="365125"/>
          </a:xfrm>
          <a:prstGeom prst="rect">
            <a:avLst/>
          </a:prstGeom>
        </p:spPr>
        <p:txBody>
          <a:bodyPr/>
          <a:lstStyle/>
          <a:p>
            <a:fld id="{B873C7B5-BB99-44EA-883C-1EA6DFE224AB}" type="slidenum">
              <a:rPr lang="en-US" smtClean="0"/>
              <a:t>‹#›</a:t>
            </a:fld>
            <a:endParaRPr lang="en-US"/>
          </a:p>
        </p:txBody>
      </p:sp>
    </p:spTree>
    <p:extLst>
      <p:ext uri="{BB962C8B-B14F-4D97-AF65-F5344CB8AC3E}">
        <p14:creationId xmlns:p14="http://schemas.microsoft.com/office/powerpoint/2010/main" val="3537285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68AB4-D58F-FC30-EC55-DE776EB58C4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5541EB0-C7E9-BF1F-55BD-38A23656F417}"/>
              </a:ext>
            </a:extLst>
          </p:cNvPr>
          <p:cNvSpPr>
            <a:spLocks noGrp="1"/>
          </p:cNvSpPr>
          <p:nvPr>
            <p:ph type="dt" sz="half" idx="10"/>
          </p:nvPr>
        </p:nvSpPr>
        <p:spPr>
          <a:xfrm>
            <a:off x="838200" y="6356350"/>
            <a:ext cx="2743200" cy="365125"/>
          </a:xfrm>
          <a:prstGeom prst="rect">
            <a:avLst/>
          </a:prstGeom>
        </p:spPr>
        <p:txBody>
          <a:bodyPr/>
          <a:lstStyle/>
          <a:p>
            <a:fld id="{34658465-90CD-4D6B-AC58-C7107D669BA8}" type="datetimeFigureOut">
              <a:rPr lang="en-US" smtClean="0"/>
              <a:t>6/17/2026</a:t>
            </a:fld>
            <a:endParaRPr lang="en-US"/>
          </a:p>
        </p:txBody>
      </p:sp>
      <p:sp>
        <p:nvSpPr>
          <p:cNvPr id="4" name="Footer Placeholder 3">
            <a:extLst>
              <a:ext uri="{FF2B5EF4-FFF2-40B4-BE49-F238E27FC236}">
                <a16:creationId xmlns:a16="http://schemas.microsoft.com/office/drawing/2014/main" id="{0548C488-1F2C-7024-7762-BFB9DDCEEC7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9207CA74-A6E8-2EA7-6989-D6135222E0FA}"/>
              </a:ext>
            </a:extLst>
          </p:cNvPr>
          <p:cNvSpPr>
            <a:spLocks noGrp="1"/>
          </p:cNvSpPr>
          <p:nvPr>
            <p:ph type="sldNum" sz="quarter" idx="12"/>
          </p:nvPr>
        </p:nvSpPr>
        <p:spPr>
          <a:xfrm>
            <a:off x="8610600" y="6356350"/>
            <a:ext cx="2743200" cy="365125"/>
          </a:xfrm>
          <a:prstGeom prst="rect">
            <a:avLst/>
          </a:prstGeom>
        </p:spPr>
        <p:txBody>
          <a:bodyPr/>
          <a:lstStyle/>
          <a:p>
            <a:fld id="{B873C7B5-BB99-44EA-883C-1EA6DFE224AB}" type="slidenum">
              <a:rPr lang="en-US" smtClean="0"/>
              <a:t>‹#›</a:t>
            </a:fld>
            <a:endParaRPr lang="en-US"/>
          </a:p>
        </p:txBody>
      </p:sp>
    </p:spTree>
    <p:extLst>
      <p:ext uri="{BB962C8B-B14F-4D97-AF65-F5344CB8AC3E}">
        <p14:creationId xmlns:p14="http://schemas.microsoft.com/office/powerpoint/2010/main" val="17130285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5D37A44-A400-B2E1-369D-C4BF5E782704}"/>
              </a:ext>
            </a:extLst>
          </p:cNvPr>
          <p:cNvSpPr>
            <a:spLocks noGrp="1"/>
          </p:cNvSpPr>
          <p:nvPr>
            <p:ph type="dt" sz="half" idx="10"/>
          </p:nvPr>
        </p:nvSpPr>
        <p:spPr>
          <a:xfrm>
            <a:off x="838200" y="6356350"/>
            <a:ext cx="2743200" cy="365125"/>
          </a:xfrm>
          <a:prstGeom prst="rect">
            <a:avLst/>
          </a:prstGeom>
        </p:spPr>
        <p:txBody>
          <a:bodyPr/>
          <a:lstStyle/>
          <a:p>
            <a:fld id="{34658465-90CD-4D6B-AC58-C7107D669BA8}" type="datetimeFigureOut">
              <a:rPr lang="en-US" smtClean="0"/>
              <a:t>6/17/2026</a:t>
            </a:fld>
            <a:endParaRPr lang="en-US"/>
          </a:p>
        </p:txBody>
      </p:sp>
      <p:sp>
        <p:nvSpPr>
          <p:cNvPr id="3" name="Footer Placeholder 2">
            <a:extLst>
              <a:ext uri="{FF2B5EF4-FFF2-40B4-BE49-F238E27FC236}">
                <a16:creationId xmlns:a16="http://schemas.microsoft.com/office/drawing/2014/main" id="{3CC8E4AC-287C-E045-6194-8FB695D4E31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3E3664E8-B2F4-06FD-64E1-6FA6268B9518}"/>
              </a:ext>
            </a:extLst>
          </p:cNvPr>
          <p:cNvSpPr>
            <a:spLocks noGrp="1"/>
          </p:cNvSpPr>
          <p:nvPr>
            <p:ph type="sldNum" sz="quarter" idx="12"/>
          </p:nvPr>
        </p:nvSpPr>
        <p:spPr>
          <a:xfrm>
            <a:off x="8610600" y="6356350"/>
            <a:ext cx="2743200" cy="365125"/>
          </a:xfrm>
          <a:prstGeom prst="rect">
            <a:avLst/>
          </a:prstGeom>
        </p:spPr>
        <p:txBody>
          <a:bodyPr/>
          <a:lstStyle/>
          <a:p>
            <a:fld id="{B873C7B5-BB99-44EA-883C-1EA6DFE224AB}" type="slidenum">
              <a:rPr lang="en-US" smtClean="0"/>
              <a:t>‹#›</a:t>
            </a:fld>
            <a:endParaRPr lang="en-US"/>
          </a:p>
        </p:txBody>
      </p:sp>
    </p:spTree>
    <p:extLst>
      <p:ext uri="{BB962C8B-B14F-4D97-AF65-F5344CB8AC3E}">
        <p14:creationId xmlns:p14="http://schemas.microsoft.com/office/powerpoint/2010/main" val="13918914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9B1BD-EF42-5441-7015-E11538233D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18255B0-B2A5-71CC-D68E-B8491A87F8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FBAD1F8-032E-2FD3-09FA-5352D09F43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5C6DD1-E9EA-F03A-1BDA-F593758D48DB}"/>
              </a:ext>
            </a:extLst>
          </p:cNvPr>
          <p:cNvSpPr>
            <a:spLocks noGrp="1"/>
          </p:cNvSpPr>
          <p:nvPr>
            <p:ph type="dt" sz="half" idx="10"/>
          </p:nvPr>
        </p:nvSpPr>
        <p:spPr>
          <a:xfrm>
            <a:off x="838200" y="6356350"/>
            <a:ext cx="2743200" cy="365125"/>
          </a:xfrm>
          <a:prstGeom prst="rect">
            <a:avLst/>
          </a:prstGeom>
        </p:spPr>
        <p:txBody>
          <a:bodyPr/>
          <a:lstStyle/>
          <a:p>
            <a:fld id="{34658465-90CD-4D6B-AC58-C7107D669BA8}" type="datetimeFigureOut">
              <a:rPr lang="en-US" smtClean="0"/>
              <a:t>6/17/2026</a:t>
            </a:fld>
            <a:endParaRPr lang="en-US"/>
          </a:p>
        </p:txBody>
      </p:sp>
      <p:sp>
        <p:nvSpPr>
          <p:cNvPr id="6" name="Footer Placeholder 5">
            <a:extLst>
              <a:ext uri="{FF2B5EF4-FFF2-40B4-BE49-F238E27FC236}">
                <a16:creationId xmlns:a16="http://schemas.microsoft.com/office/drawing/2014/main" id="{511B5F72-D4CA-B176-4ABC-4A0C7C06BE0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598E91B-DE3D-B1E9-B46E-792E19F59E15}"/>
              </a:ext>
            </a:extLst>
          </p:cNvPr>
          <p:cNvSpPr>
            <a:spLocks noGrp="1"/>
          </p:cNvSpPr>
          <p:nvPr>
            <p:ph type="sldNum" sz="quarter" idx="12"/>
          </p:nvPr>
        </p:nvSpPr>
        <p:spPr>
          <a:xfrm>
            <a:off x="8610600" y="6356350"/>
            <a:ext cx="2743200" cy="365125"/>
          </a:xfrm>
          <a:prstGeom prst="rect">
            <a:avLst/>
          </a:prstGeom>
        </p:spPr>
        <p:txBody>
          <a:bodyPr/>
          <a:lstStyle/>
          <a:p>
            <a:fld id="{B873C7B5-BB99-44EA-883C-1EA6DFE224AB}" type="slidenum">
              <a:rPr lang="en-US" smtClean="0"/>
              <a:t>‹#›</a:t>
            </a:fld>
            <a:endParaRPr lang="en-US"/>
          </a:p>
        </p:txBody>
      </p:sp>
    </p:spTree>
    <p:extLst>
      <p:ext uri="{BB962C8B-B14F-4D97-AF65-F5344CB8AC3E}">
        <p14:creationId xmlns:p14="http://schemas.microsoft.com/office/powerpoint/2010/main" val="151471349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163A2-CEA5-27CF-93EF-7A644837E6F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EFF6848-4105-CDFB-806D-15F42CE28C9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C6396D0-F820-07F8-6F64-2BB3A6C1FF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6DECC50-57AF-6148-6195-E3701B449FAF}"/>
              </a:ext>
            </a:extLst>
          </p:cNvPr>
          <p:cNvSpPr>
            <a:spLocks noGrp="1"/>
          </p:cNvSpPr>
          <p:nvPr>
            <p:ph type="dt" sz="half" idx="10"/>
          </p:nvPr>
        </p:nvSpPr>
        <p:spPr>
          <a:xfrm>
            <a:off x="838200" y="6356350"/>
            <a:ext cx="2743200" cy="365125"/>
          </a:xfrm>
          <a:prstGeom prst="rect">
            <a:avLst/>
          </a:prstGeom>
        </p:spPr>
        <p:txBody>
          <a:bodyPr/>
          <a:lstStyle/>
          <a:p>
            <a:fld id="{34658465-90CD-4D6B-AC58-C7107D669BA8}" type="datetimeFigureOut">
              <a:rPr lang="en-US" smtClean="0"/>
              <a:t>6/17/2026</a:t>
            </a:fld>
            <a:endParaRPr lang="en-US"/>
          </a:p>
        </p:txBody>
      </p:sp>
      <p:sp>
        <p:nvSpPr>
          <p:cNvPr id="6" name="Footer Placeholder 5">
            <a:extLst>
              <a:ext uri="{FF2B5EF4-FFF2-40B4-BE49-F238E27FC236}">
                <a16:creationId xmlns:a16="http://schemas.microsoft.com/office/drawing/2014/main" id="{E61DD7A8-6CE3-7521-E6ED-D92C28BAD5A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F9434297-3884-6972-DF34-07A12CDEA952}"/>
              </a:ext>
            </a:extLst>
          </p:cNvPr>
          <p:cNvSpPr>
            <a:spLocks noGrp="1"/>
          </p:cNvSpPr>
          <p:nvPr>
            <p:ph type="sldNum" sz="quarter" idx="12"/>
          </p:nvPr>
        </p:nvSpPr>
        <p:spPr>
          <a:xfrm>
            <a:off x="8610600" y="6356350"/>
            <a:ext cx="2743200" cy="365125"/>
          </a:xfrm>
          <a:prstGeom prst="rect">
            <a:avLst/>
          </a:prstGeom>
        </p:spPr>
        <p:txBody>
          <a:bodyPr/>
          <a:lstStyle/>
          <a:p>
            <a:fld id="{B873C7B5-BB99-44EA-883C-1EA6DFE224AB}" type="slidenum">
              <a:rPr lang="en-US" smtClean="0"/>
              <a:t>‹#›</a:t>
            </a:fld>
            <a:endParaRPr lang="en-US"/>
          </a:p>
        </p:txBody>
      </p:sp>
    </p:spTree>
    <p:extLst>
      <p:ext uri="{BB962C8B-B14F-4D97-AF65-F5344CB8AC3E}">
        <p14:creationId xmlns:p14="http://schemas.microsoft.com/office/powerpoint/2010/main" val="215311887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02E06-14CA-C980-47D2-637A89246BC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FE89DEC-D193-FCB6-D09D-618F1FBF989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8DBD9B9-45F4-149B-F034-F08E72FCE833}"/>
              </a:ext>
            </a:extLst>
          </p:cNvPr>
          <p:cNvSpPr>
            <a:spLocks noGrp="1"/>
          </p:cNvSpPr>
          <p:nvPr>
            <p:ph type="dt" sz="half" idx="10"/>
          </p:nvPr>
        </p:nvSpPr>
        <p:spPr>
          <a:xfrm>
            <a:off x="838200" y="6356350"/>
            <a:ext cx="2743200" cy="365125"/>
          </a:xfrm>
          <a:prstGeom prst="rect">
            <a:avLst/>
          </a:prstGeom>
        </p:spPr>
        <p:txBody>
          <a:bodyPr/>
          <a:lstStyle/>
          <a:p>
            <a:fld id="{34658465-90CD-4D6B-AC58-C7107D669BA8}" type="datetimeFigureOut">
              <a:rPr lang="en-US" smtClean="0"/>
              <a:t>6/17/2026</a:t>
            </a:fld>
            <a:endParaRPr lang="en-US"/>
          </a:p>
        </p:txBody>
      </p:sp>
      <p:sp>
        <p:nvSpPr>
          <p:cNvPr id="5" name="Footer Placeholder 4">
            <a:extLst>
              <a:ext uri="{FF2B5EF4-FFF2-40B4-BE49-F238E27FC236}">
                <a16:creationId xmlns:a16="http://schemas.microsoft.com/office/drawing/2014/main" id="{C7B664EF-BA2C-900D-97EB-544D5C2CB12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DE8CA07E-EDE7-85EF-F70F-03F3EA5F2401}"/>
              </a:ext>
            </a:extLst>
          </p:cNvPr>
          <p:cNvSpPr>
            <a:spLocks noGrp="1"/>
          </p:cNvSpPr>
          <p:nvPr>
            <p:ph type="sldNum" sz="quarter" idx="12"/>
          </p:nvPr>
        </p:nvSpPr>
        <p:spPr>
          <a:xfrm>
            <a:off x="8610600" y="6356350"/>
            <a:ext cx="2743200" cy="365125"/>
          </a:xfrm>
          <a:prstGeom prst="rect">
            <a:avLst/>
          </a:prstGeom>
        </p:spPr>
        <p:txBody>
          <a:bodyPr/>
          <a:lstStyle/>
          <a:p>
            <a:fld id="{B873C7B5-BB99-44EA-883C-1EA6DFE224AB}" type="slidenum">
              <a:rPr lang="en-US" smtClean="0"/>
              <a:t>‹#›</a:t>
            </a:fld>
            <a:endParaRPr lang="en-US"/>
          </a:p>
        </p:txBody>
      </p:sp>
    </p:spTree>
    <p:extLst>
      <p:ext uri="{BB962C8B-B14F-4D97-AF65-F5344CB8AC3E}">
        <p14:creationId xmlns:p14="http://schemas.microsoft.com/office/powerpoint/2010/main" val="134149890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3E34506-B532-CFD2-96EE-A342DA42DD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140D80B-6E5B-2F74-18C6-5C05681B474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39CF73-383B-B5C4-8D13-96E87A0EB289}"/>
              </a:ext>
            </a:extLst>
          </p:cNvPr>
          <p:cNvSpPr>
            <a:spLocks noGrp="1"/>
          </p:cNvSpPr>
          <p:nvPr>
            <p:ph type="dt" sz="half" idx="10"/>
          </p:nvPr>
        </p:nvSpPr>
        <p:spPr>
          <a:xfrm>
            <a:off x="838200" y="6356350"/>
            <a:ext cx="2743200" cy="365125"/>
          </a:xfrm>
          <a:prstGeom prst="rect">
            <a:avLst/>
          </a:prstGeom>
        </p:spPr>
        <p:txBody>
          <a:bodyPr/>
          <a:lstStyle/>
          <a:p>
            <a:fld id="{34658465-90CD-4D6B-AC58-C7107D669BA8}" type="datetimeFigureOut">
              <a:rPr lang="en-US" smtClean="0"/>
              <a:t>6/17/2026</a:t>
            </a:fld>
            <a:endParaRPr lang="en-US"/>
          </a:p>
        </p:txBody>
      </p:sp>
      <p:sp>
        <p:nvSpPr>
          <p:cNvPr id="5" name="Footer Placeholder 4">
            <a:extLst>
              <a:ext uri="{FF2B5EF4-FFF2-40B4-BE49-F238E27FC236}">
                <a16:creationId xmlns:a16="http://schemas.microsoft.com/office/drawing/2014/main" id="{5B7FB8C5-828E-6B34-AFA4-57276575DDC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0D3FF8D-E633-A1D9-902D-98326565BAF9}"/>
              </a:ext>
            </a:extLst>
          </p:cNvPr>
          <p:cNvSpPr>
            <a:spLocks noGrp="1"/>
          </p:cNvSpPr>
          <p:nvPr>
            <p:ph type="sldNum" sz="quarter" idx="12"/>
          </p:nvPr>
        </p:nvSpPr>
        <p:spPr>
          <a:xfrm>
            <a:off x="8610600" y="6356350"/>
            <a:ext cx="2743200" cy="365125"/>
          </a:xfrm>
          <a:prstGeom prst="rect">
            <a:avLst/>
          </a:prstGeom>
        </p:spPr>
        <p:txBody>
          <a:bodyPr/>
          <a:lstStyle/>
          <a:p>
            <a:fld id="{B873C7B5-BB99-44EA-883C-1EA6DFE224AB}" type="slidenum">
              <a:rPr lang="en-US" smtClean="0"/>
              <a:t>‹#›</a:t>
            </a:fld>
            <a:endParaRPr lang="en-US"/>
          </a:p>
        </p:txBody>
      </p:sp>
    </p:spTree>
    <p:extLst>
      <p:ext uri="{BB962C8B-B14F-4D97-AF65-F5344CB8AC3E}">
        <p14:creationId xmlns:p14="http://schemas.microsoft.com/office/powerpoint/2010/main" val="23835432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75E89-0973-7CB9-5AA9-081E183E417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EBAC21E-0118-BADF-52BA-50D3182125AC}"/>
              </a:ext>
            </a:extLst>
          </p:cNvPr>
          <p:cNvSpPr>
            <a:spLocks noGrp="1"/>
          </p:cNvSpPr>
          <p:nvPr>
            <p:ph sz="half" idx="1"/>
          </p:nvPr>
        </p:nvSpPr>
        <p:spPr>
          <a:xfrm>
            <a:off x="838200" y="1825625"/>
            <a:ext cx="5181600" cy="4351338"/>
          </a:xfrm>
        </p:spPr>
        <p:txBody>
          <a:bodyPr>
            <a:normAutofit/>
          </a:bodyPr>
          <a:lstStyle>
            <a:lvl1pPr marL="0" indent="0">
              <a:buNone/>
              <a:defRPr sz="2400"/>
            </a:lvl1pPr>
          </a:lstStyle>
          <a:p>
            <a:pPr lvl="0"/>
            <a:endParaRPr lang="en-US" dirty="0"/>
          </a:p>
        </p:txBody>
      </p:sp>
      <p:sp>
        <p:nvSpPr>
          <p:cNvPr id="4" name="Content Placeholder 3">
            <a:extLst>
              <a:ext uri="{FF2B5EF4-FFF2-40B4-BE49-F238E27FC236}">
                <a16:creationId xmlns:a16="http://schemas.microsoft.com/office/drawing/2014/main" id="{59CEB12D-49E5-033B-8CD4-38CE13AA59A1}"/>
              </a:ext>
            </a:extLst>
          </p:cNvPr>
          <p:cNvSpPr>
            <a:spLocks noGrp="1"/>
          </p:cNvSpPr>
          <p:nvPr>
            <p:ph sz="half" idx="2"/>
          </p:nvPr>
        </p:nvSpPr>
        <p:spPr>
          <a:xfrm>
            <a:off x="6172200" y="1825625"/>
            <a:ext cx="5181600" cy="4351338"/>
          </a:xfrm>
        </p:spPr>
        <p:txBody>
          <a:bodyPr/>
          <a:lstStyle>
            <a:lvl1pPr>
              <a:lnSpc>
                <a:spcPct val="120000"/>
              </a:lnSpc>
              <a:spcAft>
                <a:spcPts val="600"/>
              </a:spcAft>
              <a:defRPr sz="2400"/>
            </a:lvl1pPr>
            <a:lvl2pPr>
              <a:lnSpc>
                <a:spcPct val="120000"/>
              </a:lnSpc>
              <a:spcAft>
                <a:spcPts val="600"/>
              </a:spcAft>
              <a:defRPr sz="2200"/>
            </a:lvl2pPr>
            <a:lvl3pPr>
              <a:lnSpc>
                <a:spcPct val="120000"/>
              </a:lnSpc>
              <a:spcAft>
                <a:spcPts val="600"/>
              </a:spcAft>
              <a:defRPr sz="2000"/>
            </a:lvl3pPr>
            <a:lvl4pPr marL="1371600" indent="0">
              <a:buNone/>
              <a:defRPr/>
            </a:lvl4pPr>
          </a:lstStyle>
          <a:p>
            <a:pPr lvl="0"/>
            <a:r>
              <a:rPr lang="en-US" dirty="0"/>
              <a:t>Click to edit Master text styles</a:t>
            </a:r>
          </a:p>
          <a:p>
            <a:pPr lvl="1"/>
            <a:r>
              <a:rPr lang="en-US" dirty="0"/>
              <a:t>Second level</a:t>
            </a:r>
          </a:p>
          <a:p>
            <a:pPr lvl="2"/>
            <a:r>
              <a:rPr lang="en-US" dirty="0"/>
              <a:t>Third level</a:t>
            </a:r>
          </a:p>
        </p:txBody>
      </p:sp>
      <p:sp>
        <p:nvSpPr>
          <p:cNvPr id="5" name="Date Placeholder 4">
            <a:extLst>
              <a:ext uri="{FF2B5EF4-FFF2-40B4-BE49-F238E27FC236}">
                <a16:creationId xmlns:a16="http://schemas.microsoft.com/office/drawing/2014/main" id="{8997AEE5-3F13-E610-03EC-0C14B415147C}"/>
              </a:ext>
            </a:extLst>
          </p:cNvPr>
          <p:cNvSpPr>
            <a:spLocks noGrp="1"/>
          </p:cNvSpPr>
          <p:nvPr>
            <p:ph type="dt" sz="half" idx="10"/>
          </p:nvPr>
        </p:nvSpPr>
        <p:spPr>
          <a:xfrm>
            <a:off x="838200" y="6356350"/>
            <a:ext cx="2743200" cy="365125"/>
          </a:xfrm>
          <a:prstGeom prst="rect">
            <a:avLst/>
          </a:prstGeom>
        </p:spPr>
        <p:txBody>
          <a:bodyPr/>
          <a:lstStyle/>
          <a:p>
            <a:fld id="{9D0A9B5C-BFCF-413B-8A7F-BF32EC251C25}" type="datetimeFigureOut">
              <a:rPr lang="en-US" smtClean="0"/>
              <a:t>6/17/2026</a:t>
            </a:fld>
            <a:endParaRPr lang="en-US" dirty="0"/>
          </a:p>
        </p:txBody>
      </p:sp>
      <p:sp>
        <p:nvSpPr>
          <p:cNvPr id="6" name="Footer Placeholder 5">
            <a:extLst>
              <a:ext uri="{FF2B5EF4-FFF2-40B4-BE49-F238E27FC236}">
                <a16:creationId xmlns:a16="http://schemas.microsoft.com/office/drawing/2014/main" id="{C11D0C03-E252-9B34-2C72-CA6DEE4154C3}"/>
              </a:ext>
            </a:extLst>
          </p:cNvPr>
          <p:cNvSpPr>
            <a:spLocks noGrp="1"/>
          </p:cNvSpPr>
          <p:nvPr>
            <p:ph type="ftr" sz="quarter" idx="11"/>
          </p:nvPr>
        </p:nvSpPr>
        <p:spPr>
          <a:xfrm>
            <a:off x="4038600" y="6347966"/>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8B991FF0-609E-1705-4572-1F2087D77A58}"/>
              </a:ext>
            </a:extLst>
          </p:cNvPr>
          <p:cNvSpPr>
            <a:spLocks noGrp="1"/>
          </p:cNvSpPr>
          <p:nvPr>
            <p:ph type="sldNum" sz="quarter" idx="12"/>
          </p:nvPr>
        </p:nvSpPr>
        <p:spPr>
          <a:xfrm>
            <a:off x="8610600" y="6356350"/>
            <a:ext cx="2743200" cy="365125"/>
          </a:xfrm>
          <a:prstGeom prst="rect">
            <a:avLst/>
          </a:prstGeom>
        </p:spPr>
        <p:txBody>
          <a:bodyPr/>
          <a:lstStyle/>
          <a:p>
            <a:fld id="{7098E4A5-CB74-468D-A4DE-18357FB22427}" type="slidenum">
              <a:rPr lang="en-US" smtClean="0"/>
              <a:t>‹#›</a:t>
            </a:fld>
            <a:endParaRPr lang="en-US" dirty="0"/>
          </a:p>
        </p:txBody>
      </p:sp>
    </p:spTree>
    <p:extLst>
      <p:ext uri="{BB962C8B-B14F-4D97-AF65-F5344CB8AC3E}">
        <p14:creationId xmlns:p14="http://schemas.microsoft.com/office/powerpoint/2010/main" val="2654513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40F0AA-6BBA-7DF9-ED5A-9A29CC69135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064EB96-C9D1-7264-03C8-FAB6336F4D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964EAC5-D0D3-5877-8E52-4E48A8F9112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6CAEDEE-9505-A8B2-EB01-D4882A60CF7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C8D215E-4A7F-D91D-B2E3-F7406D13BF8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8F0C1BC-D06A-20E1-B604-F87FB2C4CD77}"/>
              </a:ext>
            </a:extLst>
          </p:cNvPr>
          <p:cNvSpPr>
            <a:spLocks noGrp="1"/>
          </p:cNvSpPr>
          <p:nvPr>
            <p:ph type="dt" sz="half" idx="10"/>
          </p:nvPr>
        </p:nvSpPr>
        <p:spPr>
          <a:xfrm>
            <a:off x="838200" y="6356350"/>
            <a:ext cx="2743200" cy="365125"/>
          </a:xfrm>
          <a:prstGeom prst="rect">
            <a:avLst/>
          </a:prstGeom>
        </p:spPr>
        <p:txBody>
          <a:bodyPr/>
          <a:lstStyle/>
          <a:p>
            <a:fld id="{9D0A9B5C-BFCF-413B-8A7F-BF32EC251C25}" type="datetimeFigureOut">
              <a:rPr lang="en-US" smtClean="0"/>
              <a:t>6/17/2026</a:t>
            </a:fld>
            <a:endParaRPr lang="en-US" dirty="0"/>
          </a:p>
        </p:txBody>
      </p:sp>
      <p:sp>
        <p:nvSpPr>
          <p:cNvPr id="8" name="Footer Placeholder 7">
            <a:extLst>
              <a:ext uri="{FF2B5EF4-FFF2-40B4-BE49-F238E27FC236}">
                <a16:creationId xmlns:a16="http://schemas.microsoft.com/office/drawing/2014/main" id="{ABB370FE-0988-5C8F-A4E6-EBAEF6B0468B}"/>
              </a:ext>
            </a:extLst>
          </p:cNvPr>
          <p:cNvSpPr>
            <a:spLocks noGrp="1"/>
          </p:cNvSpPr>
          <p:nvPr>
            <p:ph type="ftr" sz="quarter" idx="11"/>
          </p:nvPr>
        </p:nvSpPr>
        <p:spPr>
          <a:xfrm>
            <a:off x="4038600" y="6347966"/>
            <a:ext cx="4114800" cy="365125"/>
          </a:xfrm>
          <a:prstGeom prst="rect">
            <a:avLst/>
          </a:prstGeom>
        </p:spPr>
        <p:txBody>
          <a:bodyPr/>
          <a:lstStyle/>
          <a:p>
            <a:endParaRPr lang="en-US" dirty="0"/>
          </a:p>
        </p:txBody>
      </p:sp>
      <p:sp>
        <p:nvSpPr>
          <p:cNvPr id="9" name="Slide Number Placeholder 8">
            <a:extLst>
              <a:ext uri="{FF2B5EF4-FFF2-40B4-BE49-F238E27FC236}">
                <a16:creationId xmlns:a16="http://schemas.microsoft.com/office/drawing/2014/main" id="{2EE03D5A-D202-6628-3C40-511B47B33EDD}"/>
              </a:ext>
            </a:extLst>
          </p:cNvPr>
          <p:cNvSpPr>
            <a:spLocks noGrp="1"/>
          </p:cNvSpPr>
          <p:nvPr>
            <p:ph type="sldNum" sz="quarter" idx="12"/>
          </p:nvPr>
        </p:nvSpPr>
        <p:spPr>
          <a:xfrm>
            <a:off x="8610600" y="6356350"/>
            <a:ext cx="2743200" cy="365125"/>
          </a:xfrm>
          <a:prstGeom prst="rect">
            <a:avLst/>
          </a:prstGeom>
        </p:spPr>
        <p:txBody>
          <a:bodyPr/>
          <a:lstStyle/>
          <a:p>
            <a:fld id="{7098E4A5-CB74-468D-A4DE-18357FB22427}" type="slidenum">
              <a:rPr lang="en-US" smtClean="0"/>
              <a:t>‹#›</a:t>
            </a:fld>
            <a:endParaRPr lang="en-US" dirty="0"/>
          </a:p>
        </p:txBody>
      </p:sp>
    </p:spTree>
    <p:extLst>
      <p:ext uri="{BB962C8B-B14F-4D97-AF65-F5344CB8AC3E}">
        <p14:creationId xmlns:p14="http://schemas.microsoft.com/office/powerpoint/2010/main" val="30847740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BC121-66C1-B350-8075-8C0AFE1C9B9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89968CF-1636-E69E-4884-9BA7386E60BA}"/>
              </a:ext>
            </a:extLst>
          </p:cNvPr>
          <p:cNvSpPr>
            <a:spLocks noGrp="1"/>
          </p:cNvSpPr>
          <p:nvPr>
            <p:ph type="dt" sz="half" idx="10"/>
          </p:nvPr>
        </p:nvSpPr>
        <p:spPr>
          <a:xfrm>
            <a:off x="838200" y="6356350"/>
            <a:ext cx="2743200" cy="365125"/>
          </a:xfrm>
          <a:prstGeom prst="rect">
            <a:avLst/>
          </a:prstGeom>
        </p:spPr>
        <p:txBody>
          <a:bodyPr/>
          <a:lstStyle/>
          <a:p>
            <a:fld id="{9D0A9B5C-BFCF-413B-8A7F-BF32EC251C25}" type="datetimeFigureOut">
              <a:rPr lang="en-US" smtClean="0"/>
              <a:t>6/17/2026</a:t>
            </a:fld>
            <a:endParaRPr lang="en-US" dirty="0"/>
          </a:p>
        </p:txBody>
      </p:sp>
      <p:sp>
        <p:nvSpPr>
          <p:cNvPr id="4" name="Footer Placeholder 3">
            <a:extLst>
              <a:ext uri="{FF2B5EF4-FFF2-40B4-BE49-F238E27FC236}">
                <a16:creationId xmlns:a16="http://schemas.microsoft.com/office/drawing/2014/main" id="{951237D9-6141-7D57-7F57-6ABECA20D1A1}"/>
              </a:ext>
            </a:extLst>
          </p:cNvPr>
          <p:cNvSpPr>
            <a:spLocks noGrp="1"/>
          </p:cNvSpPr>
          <p:nvPr>
            <p:ph type="ftr" sz="quarter" idx="11"/>
          </p:nvPr>
        </p:nvSpPr>
        <p:spPr>
          <a:xfrm>
            <a:off x="4038600" y="6347966"/>
            <a:ext cx="4114800" cy="365125"/>
          </a:xfrm>
          <a:prstGeom prst="rect">
            <a:avLst/>
          </a:prstGeom>
        </p:spPr>
        <p:txBody>
          <a:bodyPr/>
          <a:lstStyle/>
          <a:p>
            <a:endParaRPr lang="en-US" dirty="0"/>
          </a:p>
        </p:txBody>
      </p:sp>
      <p:sp>
        <p:nvSpPr>
          <p:cNvPr id="5" name="Slide Number Placeholder 4">
            <a:extLst>
              <a:ext uri="{FF2B5EF4-FFF2-40B4-BE49-F238E27FC236}">
                <a16:creationId xmlns:a16="http://schemas.microsoft.com/office/drawing/2014/main" id="{23EB86B1-F650-6C90-6FD8-24993AAB8662}"/>
              </a:ext>
            </a:extLst>
          </p:cNvPr>
          <p:cNvSpPr>
            <a:spLocks noGrp="1"/>
          </p:cNvSpPr>
          <p:nvPr>
            <p:ph type="sldNum" sz="quarter" idx="12"/>
          </p:nvPr>
        </p:nvSpPr>
        <p:spPr>
          <a:xfrm>
            <a:off x="8610600" y="6356350"/>
            <a:ext cx="2743200" cy="365125"/>
          </a:xfrm>
          <a:prstGeom prst="rect">
            <a:avLst/>
          </a:prstGeom>
        </p:spPr>
        <p:txBody>
          <a:bodyPr/>
          <a:lstStyle/>
          <a:p>
            <a:fld id="{7098E4A5-CB74-468D-A4DE-18357FB22427}" type="slidenum">
              <a:rPr lang="en-US" smtClean="0"/>
              <a:t>‹#›</a:t>
            </a:fld>
            <a:endParaRPr lang="en-US" dirty="0"/>
          </a:p>
        </p:txBody>
      </p:sp>
    </p:spTree>
    <p:extLst>
      <p:ext uri="{BB962C8B-B14F-4D97-AF65-F5344CB8AC3E}">
        <p14:creationId xmlns:p14="http://schemas.microsoft.com/office/powerpoint/2010/main" val="12353784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2DDF3A-97DF-F768-5D79-BE2D82C357B9}"/>
              </a:ext>
            </a:extLst>
          </p:cNvPr>
          <p:cNvSpPr>
            <a:spLocks noGrp="1"/>
          </p:cNvSpPr>
          <p:nvPr>
            <p:ph type="dt" sz="half" idx="10"/>
          </p:nvPr>
        </p:nvSpPr>
        <p:spPr>
          <a:xfrm>
            <a:off x="838200" y="6356350"/>
            <a:ext cx="2743200" cy="365125"/>
          </a:xfrm>
          <a:prstGeom prst="rect">
            <a:avLst/>
          </a:prstGeom>
        </p:spPr>
        <p:txBody>
          <a:bodyPr/>
          <a:lstStyle/>
          <a:p>
            <a:fld id="{9D0A9B5C-BFCF-413B-8A7F-BF32EC251C25}" type="datetimeFigureOut">
              <a:rPr lang="en-US" smtClean="0"/>
              <a:t>6/17/2026</a:t>
            </a:fld>
            <a:endParaRPr lang="en-US" dirty="0"/>
          </a:p>
        </p:txBody>
      </p:sp>
      <p:sp>
        <p:nvSpPr>
          <p:cNvPr id="3" name="Footer Placeholder 2">
            <a:extLst>
              <a:ext uri="{FF2B5EF4-FFF2-40B4-BE49-F238E27FC236}">
                <a16:creationId xmlns:a16="http://schemas.microsoft.com/office/drawing/2014/main" id="{7EA2C605-7710-6648-3A9D-A02D85A39AFD}"/>
              </a:ext>
            </a:extLst>
          </p:cNvPr>
          <p:cNvSpPr>
            <a:spLocks noGrp="1"/>
          </p:cNvSpPr>
          <p:nvPr>
            <p:ph type="ftr" sz="quarter" idx="11"/>
          </p:nvPr>
        </p:nvSpPr>
        <p:spPr>
          <a:xfrm>
            <a:off x="4038600" y="6347966"/>
            <a:ext cx="4114800" cy="365125"/>
          </a:xfrm>
          <a:prstGeom prst="rect">
            <a:avLst/>
          </a:prstGeom>
        </p:spPr>
        <p:txBody>
          <a:bodyPr/>
          <a:lstStyle/>
          <a:p>
            <a:endParaRPr lang="en-US" dirty="0"/>
          </a:p>
        </p:txBody>
      </p:sp>
      <p:sp>
        <p:nvSpPr>
          <p:cNvPr id="4" name="Slide Number Placeholder 3">
            <a:extLst>
              <a:ext uri="{FF2B5EF4-FFF2-40B4-BE49-F238E27FC236}">
                <a16:creationId xmlns:a16="http://schemas.microsoft.com/office/drawing/2014/main" id="{FF814BFD-E17C-C43D-5A4F-7C0A3D374E80}"/>
              </a:ext>
            </a:extLst>
          </p:cNvPr>
          <p:cNvSpPr>
            <a:spLocks noGrp="1"/>
          </p:cNvSpPr>
          <p:nvPr>
            <p:ph type="sldNum" sz="quarter" idx="12"/>
          </p:nvPr>
        </p:nvSpPr>
        <p:spPr>
          <a:xfrm>
            <a:off x="8610600" y="6356350"/>
            <a:ext cx="2743200" cy="365125"/>
          </a:xfrm>
          <a:prstGeom prst="rect">
            <a:avLst/>
          </a:prstGeom>
        </p:spPr>
        <p:txBody>
          <a:bodyPr/>
          <a:lstStyle/>
          <a:p>
            <a:fld id="{7098E4A5-CB74-468D-A4DE-18357FB22427}" type="slidenum">
              <a:rPr lang="en-US" smtClean="0"/>
              <a:t>‹#›</a:t>
            </a:fld>
            <a:endParaRPr lang="en-US" dirty="0"/>
          </a:p>
        </p:txBody>
      </p:sp>
    </p:spTree>
    <p:extLst>
      <p:ext uri="{BB962C8B-B14F-4D97-AF65-F5344CB8AC3E}">
        <p14:creationId xmlns:p14="http://schemas.microsoft.com/office/powerpoint/2010/main" val="4177453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76345-5ACE-0977-4D4E-B92C3C7F444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2C0186D-6576-84D7-AA55-7EBD35B2FBE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4DB791B-B033-6C66-5917-C978F653E03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2E13645-98AD-8978-9E87-A970D29B8EA9}"/>
              </a:ext>
            </a:extLst>
          </p:cNvPr>
          <p:cNvSpPr>
            <a:spLocks noGrp="1"/>
          </p:cNvSpPr>
          <p:nvPr>
            <p:ph type="dt" sz="half" idx="10"/>
          </p:nvPr>
        </p:nvSpPr>
        <p:spPr>
          <a:xfrm>
            <a:off x="838200" y="6356350"/>
            <a:ext cx="2743200" cy="365125"/>
          </a:xfrm>
          <a:prstGeom prst="rect">
            <a:avLst/>
          </a:prstGeom>
        </p:spPr>
        <p:txBody>
          <a:bodyPr/>
          <a:lstStyle/>
          <a:p>
            <a:fld id="{9D0A9B5C-BFCF-413B-8A7F-BF32EC251C25}" type="datetimeFigureOut">
              <a:rPr lang="en-US" smtClean="0"/>
              <a:t>6/17/2026</a:t>
            </a:fld>
            <a:endParaRPr lang="en-US" dirty="0"/>
          </a:p>
        </p:txBody>
      </p:sp>
      <p:sp>
        <p:nvSpPr>
          <p:cNvPr id="6" name="Footer Placeholder 5">
            <a:extLst>
              <a:ext uri="{FF2B5EF4-FFF2-40B4-BE49-F238E27FC236}">
                <a16:creationId xmlns:a16="http://schemas.microsoft.com/office/drawing/2014/main" id="{FED4C659-E98A-3A21-978C-F1726EE4AEB3}"/>
              </a:ext>
            </a:extLst>
          </p:cNvPr>
          <p:cNvSpPr>
            <a:spLocks noGrp="1"/>
          </p:cNvSpPr>
          <p:nvPr>
            <p:ph type="ftr" sz="quarter" idx="11"/>
          </p:nvPr>
        </p:nvSpPr>
        <p:spPr>
          <a:xfrm>
            <a:off x="4038600" y="6347966"/>
            <a:ext cx="4114800" cy="365125"/>
          </a:xfrm>
          <a:prstGeom prst="rect">
            <a:avLst/>
          </a:prstGeom>
        </p:spPr>
        <p:txBody>
          <a:bodyPr/>
          <a:lstStyle/>
          <a:p>
            <a:endParaRPr lang="en-US" dirty="0"/>
          </a:p>
        </p:txBody>
      </p:sp>
      <p:sp>
        <p:nvSpPr>
          <p:cNvPr id="7" name="Slide Number Placeholder 6">
            <a:extLst>
              <a:ext uri="{FF2B5EF4-FFF2-40B4-BE49-F238E27FC236}">
                <a16:creationId xmlns:a16="http://schemas.microsoft.com/office/drawing/2014/main" id="{6B308FF1-D07B-4B2C-B758-6A0FF0F8E248}"/>
              </a:ext>
            </a:extLst>
          </p:cNvPr>
          <p:cNvSpPr>
            <a:spLocks noGrp="1"/>
          </p:cNvSpPr>
          <p:nvPr>
            <p:ph type="sldNum" sz="quarter" idx="12"/>
          </p:nvPr>
        </p:nvSpPr>
        <p:spPr>
          <a:xfrm>
            <a:off x="8610600" y="6356350"/>
            <a:ext cx="2743200" cy="365125"/>
          </a:xfrm>
          <a:prstGeom prst="rect">
            <a:avLst/>
          </a:prstGeom>
        </p:spPr>
        <p:txBody>
          <a:bodyPr/>
          <a:lstStyle/>
          <a:p>
            <a:fld id="{7098E4A5-CB74-468D-A4DE-18357FB22427}" type="slidenum">
              <a:rPr lang="en-US" smtClean="0"/>
              <a:t>‹#›</a:t>
            </a:fld>
            <a:endParaRPr lang="en-US" dirty="0"/>
          </a:p>
        </p:txBody>
      </p:sp>
    </p:spTree>
    <p:extLst>
      <p:ext uri="{BB962C8B-B14F-4D97-AF65-F5344CB8AC3E}">
        <p14:creationId xmlns:p14="http://schemas.microsoft.com/office/powerpoint/2010/main" val="36549018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2.sv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4B30A63-73AB-EB28-4013-3675D2DEBF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E7886EF-BCD9-AA8E-B840-213CCE5D2D3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8" name="Graphic 7">
            <a:extLst>
              <a:ext uri="{FF2B5EF4-FFF2-40B4-BE49-F238E27FC236}">
                <a16:creationId xmlns:a16="http://schemas.microsoft.com/office/drawing/2014/main" id="{0A153DC3-8FD5-9F72-67CF-C9E852C575A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838200" y="6359078"/>
            <a:ext cx="1590675" cy="342900"/>
          </a:xfrm>
          <a:prstGeom prst="rect">
            <a:avLst/>
          </a:prstGeom>
        </p:spPr>
      </p:pic>
      <p:sp>
        <p:nvSpPr>
          <p:cNvPr id="10" name="Footer Placeholder 4">
            <a:extLst>
              <a:ext uri="{FF2B5EF4-FFF2-40B4-BE49-F238E27FC236}">
                <a16:creationId xmlns:a16="http://schemas.microsoft.com/office/drawing/2014/main" id="{3713D9B3-DACC-8E98-2DB4-5E3ED8A2E6B9}"/>
              </a:ext>
            </a:extLst>
          </p:cNvPr>
          <p:cNvSpPr txBox="1">
            <a:spLocks/>
          </p:cNvSpPr>
          <p:nvPr userDrawn="1"/>
        </p:nvSpPr>
        <p:spPr>
          <a:xfrm>
            <a:off x="9423042" y="6347966"/>
            <a:ext cx="1930758"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100" dirty="0"/>
              <a:t>merrimacindustrial.com</a:t>
            </a:r>
          </a:p>
        </p:txBody>
      </p:sp>
      <p:sp>
        <p:nvSpPr>
          <p:cNvPr id="13" name="TextBox 12">
            <a:extLst>
              <a:ext uri="{FF2B5EF4-FFF2-40B4-BE49-F238E27FC236}">
                <a16:creationId xmlns:a16="http://schemas.microsoft.com/office/drawing/2014/main" id="{96AC4D9A-AAD2-1581-5DC1-FC7B325F1A22}"/>
              </a:ext>
            </a:extLst>
          </p:cNvPr>
          <p:cNvSpPr txBox="1"/>
          <p:nvPr userDrawn="1"/>
        </p:nvSpPr>
        <p:spPr>
          <a:xfrm>
            <a:off x="4456090" y="6399723"/>
            <a:ext cx="3155324" cy="2616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solidFill>
                  <a:schemeClr val="tx2"/>
                </a:solidFill>
              </a:rPr>
              <a:t>Merrimac Industrial Sales</a:t>
            </a:r>
          </a:p>
        </p:txBody>
      </p:sp>
    </p:spTree>
    <p:extLst>
      <p:ext uri="{BB962C8B-B14F-4D97-AF65-F5344CB8AC3E}">
        <p14:creationId xmlns:p14="http://schemas.microsoft.com/office/powerpoint/2010/main" val="4129500436"/>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4B30A63-73AB-EB28-4013-3675D2DEBF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273089682"/>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A979A0F-C850-56F5-3A75-252675C25A39}"/>
              </a:ext>
            </a:extLst>
          </p:cNvPr>
          <p:cNvSpPr/>
          <p:nvPr userDrawn="1"/>
        </p:nvSpPr>
        <p:spPr>
          <a:xfrm>
            <a:off x="0" y="0"/>
            <a:ext cx="12192000" cy="96591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DC40A722-CFEF-056C-27F1-013D450C2E69}"/>
              </a:ext>
            </a:extLst>
          </p:cNvPr>
          <p:cNvSpPr>
            <a:spLocks noGrp="1"/>
          </p:cNvSpPr>
          <p:nvPr>
            <p:ph type="title"/>
          </p:nvPr>
        </p:nvSpPr>
        <p:spPr>
          <a:xfrm>
            <a:off x="838200" y="18256"/>
            <a:ext cx="10515600" cy="93478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25C3088-C763-0757-B044-65DC05DD29C1}"/>
              </a:ext>
            </a:extLst>
          </p:cNvPr>
          <p:cNvSpPr>
            <a:spLocks noGrp="1"/>
          </p:cNvSpPr>
          <p:nvPr>
            <p:ph type="body" idx="1"/>
          </p:nvPr>
        </p:nvSpPr>
        <p:spPr>
          <a:xfrm>
            <a:off x="838200" y="1473669"/>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6230EC4C-6A6A-B590-A648-5EB7A2E940D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rgbClr val="AC1B27"/>
                </a:solidFill>
              </a:defRPr>
            </a:lvl1pPr>
          </a:lstStyle>
          <a:p>
            <a:r>
              <a:rPr lang="en-US"/>
              <a:t>Convectronics – Heaters, Sensors, Controls</a:t>
            </a:r>
            <a:endParaRPr lang="en-US" dirty="0"/>
          </a:p>
        </p:txBody>
      </p:sp>
      <p:sp>
        <p:nvSpPr>
          <p:cNvPr id="6" name="Slide Number Placeholder 5">
            <a:extLst>
              <a:ext uri="{FF2B5EF4-FFF2-40B4-BE49-F238E27FC236}">
                <a16:creationId xmlns:a16="http://schemas.microsoft.com/office/drawing/2014/main" id="{9690320D-3376-9DE8-7E0F-F1820ED6507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rgbClr val="AC1B27"/>
                </a:solidFill>
              </a:defRPr>
            </a:lvl1pPr>
          </a:lstStyle>
          <a:p>
            <a:r>
              <a:rPr lang="en-US"/>
              <a:t>convectronics.com</a:t>
            </a:r>
            <a:endParaRPr lang="en-US" dirty="0"/>
          </a:p>
        </p:txBody>
      </p:sp>
      <p:pic>
        <p:nvPicPr>
          <p:cNvPr id="8" name="Graphic 7">
            <a:extLst>
              <a:ext uri="{FF2B5EF4-FFF2-40B4-BE49-F238E27FC236}">
                <a16:creationId xmlns:a16="http://schemas.microsoft.com/office/drawing/2014/main" id="{424D15EF-87F3-BE39-2ACA-6616F41C664B}"/>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838200" y="6332762"/>
            <a:ext cx="1990725" cy="361950"/>
          </a:xfrm>
          <a:prstGeom prst="rect">
            <a:avLst/>
          </a:prstGeom>
        </p:spPr>
      </p:pic>
    </p:spTree>
    <p:extLst>
      <p:ext uri="{BB962C8B-B14F-4D97-AF65-F5344CB8AC3E}">
        <p14:creationId xmlns:p14="http://schemas.microsoft.com/office/powerpoint/2010/main" val="2200883770"/>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6108D2-A7C8-FC94-2E63-F5E5E25A8C1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50C9278-5E63-0661-E7A9-F490F408D3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41581655"/>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42.xml"/></Relationships>
</file>

<file path=ppt/slides/_rels/slide10.xml.rels><?xml version="1.0" encoding="UTF-8" standalone="yes"?>
<Relationships xmlns="http://schemas.openxmlformats.org/package/2006/relationships"><Relationship Id="rId3" Type="http://schemas.openxmlformats.org/officeDocument/2006/relationships/image" Target="../media/image15.TIF"/><Relationship Id="rId2" Type="http://schemas.openxmlformats.org/officeDocument/2006/relationships/image" Target="../media/image14.jpeg"/><Relationship Id="rId1" Type="http://schemas.openxmlformats.org/officeDocument/2006/relationships/slideLayout" Target="../slideLayouts/slideLayout26.xml"/><Relationship Id="rId5" Type="http://schemas.openxmlformats.org/officeDocument/2006/relationships/image" Target="../media/image8.jpeg"/><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6.xml"/><Relationship Id="rId5" Type="http://schemas.openxmlformats.org/officeDocument/2006/relationships/image" Target="../media/image20.jpeg"/><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6.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6.jpeg"/><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tif"/><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6.xml"/><Relationship Id="rId4" Type="http://schemas.openxmlformats.org/officeDocument/2006/relationships/image" Target="../media/image31.jpeg"/></Relationships>
</file>

<file path=ppt/slides/_rels/slide17.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JPG"/><Relationship Id="rId1" Type="http://schemas.openxmlformats.org/officeDocument/2006/relationships/slideLayout" Target="../slideLayouts/slideLayout42.xml"/></Relationships>
</file>

<file path=ppt/slides/_rels/slide20.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g"/><Relationship Id="rId1" Type="http://schemas.openxmlformats.org/officeDocument/2006/relationships/slideLayout" Target="../slideLayouts/slideLayout26.xml"/><Relationship Id="rId5" Type="http://schemas.openxmlformats.org/officeDocument/2006/relationships/image" Target="../media/image38.jpg"/><Relationship Id="rId4" Type="http://schemas.openxmlformats.org/officeDocument/2006/relationships/image" Target="../media/image37.jpg"/></Relationships>
</file>

<file path=ppt/slides/_rels/slide2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svg"/><Relationship Id="rId1" Type="http://schemas.openxmlformats.org/officeDocument/2006/relationships/slideLayout" Target="../slideLayouts/slideLayout26.xml"/><Relationship Id="rId6" Type="http://schemas.openxmlformats.org/officeDocument/2006/relationships/image" Target="../media/image43.png"/><Relationship Id="rId5" Type="http://schemas.openxmlformats.org/officeDocument/2006/relationships/image" Target="../media/image42.JPG"/><Relationship Id="rId4" Type="http://schemas.openxmlformats.org/officeDocument/2006/relationships/image" Target="../media/image41.JPG"/></Relationships>
</file>

<file path=ppt/slides/_rels/slide2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g"/><Relationship Id="rId1" Type="http://schemas.openxmlformats.org/officeDocument/2006/relationships/slideLayout" Target="../slideLayouts/slideLayout26.xml"/><Relationship Id="rId5" Type="http://schemas.openxmlformats.org/officeDocument/2006/relationships/image" Target="../media/image47.tif"/><Relationship Id="rId4" Type="http://schemas.openxmlformats.org/officeDocument/2006/relationships/image" Target="../media/image46.tif"/></Relationships>
</file>

<file path=ppt/slides/_rels/slide23.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8" Type="http://schemas.openxmlformats.org/officeDocument/2006/relationships/image" Target="../media/image55.jpg"/><Relationship Id="rId3" Type="http://schemas.openxmlformats.org/officeDocument/2006/relationships/image" Target="../media/image50.jpeg"/><Relationship Id="rId7" Type="http://schemas.openxmlformats.org/officeDocument/2006/relationships/image" Target="../media/image54.jpg"/><Relationship Id="rId2" Type="http://schemas.openxmlformats.org/officeDocument/2006/relationships/image" Target="../media/image49.jpg"/><Relationship Id="rId1" Type="http://schemas.openxmlformats.org/officeDocument/2006/relationships/slideLayout" Target="../slideLayouts/slideLayout26.xml"/><Relationship Id="rId6" Type="http://schemas.openxmlformats.org/officeDocument/2006/relationships/image" Target="../media/image53.jpg"/><Relationship Id="rId5" Type="http://schemas.openxmlformats.org/officeDocument/2006/relationships/image" Target="../media/image52.jpg"/><Relationship Id="rId4" Type="http://schemas.openxmlformats.org/officeDocument/2006/relationships/image" Target="../media/image51.jpeg"/><Relationship Id="rId9" Type="http://schemas.openxmlformats.org/officeDocument/2006/relationships/image" Target="../media/image56.jpg"/></Relationships>
</file>

<file path=ppt/slides/_rels/slide25.xml.rels><?xml version="1.0" encoding="UTF-8" standalone="yes"?>
<Relationships xmlns="http://schemas.openxmlformats.org/package/2006/relationships"><Relationship Id="rId8" Type="http://schemas.openxmlformats.org/officeDocument/2006/relationships/image" Target="../media/image63.svg"/><Relationship Id="rId3" Type="http://schemas.openxmlformats.org/officeDocument/2006/relationships/image" Target="../media/image58.TIF"/><Relationship Id="rId7" Type="http://schemas.openxmlformats.org/officeDocument/2006/relationships/image" Target="../media/image62.png"/><Relationship Id="rId2" Type="http://schemas.openxmlformats.org/officeDocument/2006/relationships/image" Target="../media/image57.TIF"/><Relationship Id="rId1" Type="http://schemas.openxmlformats.org/officeDocument/2006/relationships/slideLayout" Target="../slideLayouts/slideLayout26.xml"/><Relationship Id="rId6" Type="http://schemas.openxmlformats.org/officeDocument/2006/relationships/image" Target="../media/image61.png"/><Relationship Id="rId11" Type="http://schemas.openxmlformats.org/officeDocument/2006/relationships/image" Target="../media/image66.png"/><Relationship Id="rId5" Type="http://schemas.openxmlformats.org/officeDocument/2006/relationships/image" Target="../media/image60.png"/><Relationship Id="rId10" Type="http://schemas.openxmlformats.org/officeDocument/2006/relationships/image" Target="../media/image65.png"/><Relationship Id="rId4" Type="http://schemas.openxmlformats.org/officeDocument/2006/relationships/image" Target="../media/image59.jpg"/><Relationship Id="rId9" Type="http://schemas.openxmlformats.org/officeDocument/2006/relationships/image" Target="../media/image64.png"/></Relationships>
</file>

<file path=ppt/slides/_rels/slide26.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image" Target="../media/image67.TIF"/><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3" Type="http://schemas.openxmlformats.org/officeDocument/2006/relationships/image" Target="../media/image70.TIF"/><Relationship Id="rId2" Type="http://schemas.openxmlformats.org/officeDocument/2006/relationships/image" Target="../media/image69.TIF"/><Relationship Id="rId1" Type="http://schemas.openxmlformats.org/officeDocument/2006/relationships/slideLayout" Target="../slideLayouts/slideLayout26.xml"/><Relationship Id="rId6" Type="http://schemas.openxmlformats.org/officeDocument/2006/relationships/image" Target="../media/image73.jpg"/><Relationship Id="rId5" Type="http://schemas.openxmlformats.org/officeDocument/2006/relationships/image" Target="../media/image72.jpg"/><Relationship Id="rId4" Type="http://schemas.openxmlformats.org/officeDocument/2006/relationships/image" Target="../media/image71.jpg"/></Relationships>
</file>

<file path=ppt/slides/_rels/slide28.xml.rels><?xml version="1.0" encoding="UTF-8" standalone="yes"?>
<Relationships xmlns="http://schemas.openxmlformats.org/package/2006/relationships"><Relationship Id="rId2" Type="http://schemas.openxmlformats.org/officeDocument/2006/relationships/image" Target="../media/image74.tif"/><Relationship Id="rId1" Type="http://schemas.openxmlformats.org/officeDocument/2006/relationships/slideLayout" Target="../slideLayouts/slideLayout26.xml"/></Relationships>
</file>

<file path=ppt/slides/_rels/slide29.xml.rels><?xml version="1.0" encoding="UTF-8" standalone="yes"?>
<Relationships xmlns="http://schemas.openxmlformats.org/package/2006/relationships"><Relationship Id="rId8" Type="http://schemas.openxmlformats.org/officeDocument/2006/relationships/image" Target="../media/image81.png"/><Relationship Id="rId13" Type="http://schemas.openxmlformats.org/officeDocument/2006/relationships/image" Target="../media/image86.png"/><Relationship Id="rId3" Type="http://schemas.openxmlformats.org/officeDocument/2006/relationships/image" Target="../media/image76.png"/><Relationship Id="rId7" Type="http://schemas.openxmlformats.org/officeDocument/2006/relationships/image" Target="../media/image80.png"/><Relationship Id="rId12" Type="http://schemas.openxmlformats.org/officeDocument/2006/relationships/image" Target="../media/image85.png"/><Relationship Id="rId2" Type="http://schemas.openxmlformats.org/officeDocument/2006/relationships/image" Target="../media/image75.png"/><Relationship Id="rId16" Type="http://schemas.openxmlformats.org/officeDocument/2006/relationships/image" Target="../media/image89.png"/><Relationship Id="rId1" Type="http://schemas.openxmlformats.org/officeDocument/2006/relationships/slideLayout" Target="../slideLayouts/slideLayout26.xml"/><Relationship Id="rId6" Type="http://schemas.openxmlformats.org/officeDocument/2006/relationships/image" Target="../media/image79.png"/><Relationship Id="rId11" Type="http://schemas.openxmlformats.org/officeDocument/2006/relationships/image" Target="../media/image84.png"/><Relationship Id="rId5" Type="http://schemas.openxmlformats.org/officeDocument/2006/relationships/image" Target="../media/image78.png"/><Relationship Id="rId15" Type="http://schemas.openxmlformats.org/officeDocument/2006/relationships/image" Target="../media/image88.png"/><Relationship Id="rId10" Type="http://schemas.openxmlformats.org/officeDocument/2006/relationships/image" Target="../media/image83.png"/><Relationship Id="rId4" Type="http://schemas.openxmlformats.org/officeDocument/2006/relationships/image" Target="../media/image77.png"/><Relationship Id="rId9" Type="http://schemas.openxmlformats.org/officeDocument/2006/relationships/image" Target="../media/image82.png"/><Relationship Id="rId14" Type="http://schemas.openxmlformats.org/officeDocument/2006/relationships/image" Target="../media/image87.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6.xml"/><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image" Target="../media/image92.jpeg"/><Relationship Id="rId1" Type="http://schemas.openxmlformats.org/officeDocument/2006/relationships/slideLayout" Target="../slideLayouts/slideLayout26.xml"/></Relationships>
</file>

<file path=ppt/slides/_rels/slide33.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jpeg"/><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96.png"/><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3" Type="http://schemas.openxmlformats.org/officeDocument/2006/relationships/image" Target="../media/image98.jpg"/><Relationship Id="rId2" Type="http://schemas.openxmlformats.org/officeDocument/2006/relationships/image" Target="../media/image97.jpg"/><Relationship Id="rId1" Type="http://schemas.openxmlformats.org/officeDocument/2006/relationships/slideLayout" Target="../slideLayouts/slideLayout26.xml"/></Relationships>
</file>

<file path=ppt/slides/_rels/slide36.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slideLayout" Target="../slideLayouts/slideLayout26.xml"/><Relationship Id="rId1" Type="http://schemas.openxmlformats.org/officeDocument/2006/relationships/tags" Target="../tags/tag2.xml"/><Relationship Id="rId5" Type="http://schemas.openxmlformats.org/officeDocument/2006/relationships/image" Target="../media/image100.png"/><Relationship Id="rId4" Type="http://schemas.openxmlformats.org/officeDocument/2006/relationships/image" Target="cid:9182d6f5-4e19-4e35-9e7f-b87bc17081d8@namprd14.prod.outlook.com"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cid:1ef76273-c1f5-40f0-a381-09220d4852b6@namprd14.prod.outlook.com" TargetMode="External"/><Relationship Id="rId2" Type="http://schemas.openxmlformats.org/officeDocument/2006/relationships/image" Target="../media/image101.jpeg"/><Relationship Id="rId1" Type="http://schemas.openxmlformats.org/officeDocument/2006/relationships/slideLayout" Target="../slideLayouts/slideLayout26.xml"/></Relationships>
</file>

<file path=ppt/slides/_rels/slide38.xml.rels><?xml version="1.0" encoding="UTF-8" standalone="yes"?>
<Relationships xmlns="http://schemas.openxmlformats.org/package/2006/relationships"><Relationship Id="rId3" Type="http://schemas.openxmlformats.org/officeDocument/2006/relationships/image" Target="../media/image103.jpg"/><Relationship Id="rId2" Type="http://schemas.openxmlformats.org/officeDocument/2006/relationships/image" Target="../media/image102.jpeg"/><Relationship Id="rId1" Type="http://schemas.openxmlformats.org/officeDocument/2006/relationships/slideLayout" Target="../slideLayouts/slideLayout26.xml"/></Relationships>
</file>

<file path=ppt/slides/_rels/slide39.xml.rels><?xml version="1.0" encoding="UTF-8" standalone="yes"?>
<Relationships xmlns="http://schemas.openxmlformats.org/package/2006/relationships"><Relationship Id="rId8" Type="http://schemas.openxmlformats.org/officeDocument/2006/relationships/image" Target="../media/image109.png"/><Relationship Id="rId13" Type="http://schemas.openxmlformats.org/officeDocument/2006/relationships/image" Target="../media/image114.jpg"/><Relationship Id="rId18" Type="http://schemas.openxmlformats.org/officeDocument/2006/relationships/image" Target="../media/image119.png"/><Relationship Id="rId3" Type="http://schemas.openxmlformats.org/officeDocument/2006/relationships/image" Target="../media/image105.PNG"/><Relationship Id="rId21" Type="http://schemas.openxmlformats.org/officeDocument/2006/relationships/image" Target="../media/image121.png"/><Relationship Id="rId7" Type="http://schemas.openxmlformats.org/officeDocument/2006/relationships/image" Target="../media/image108.png"/><Relationship Id="rId12" Type="http://schemas.openxmlformats.org/officeDocument/2006/relationships/image" Target="../media/image113.svg"/><Relationship Id="rId17" Type="http://schemas.openxmlformats.org/officeDocument/2006/relationships/image" Target="../media/image118.png"/><Relationship Id="rId2" Type="http://schemas.openxmlformats.org/officeDocument/2006/relationships/image" Target="../media/image104.png"/><Relationship Id="rId16" Type="http://schemas.openxmlformats.org/officeDocument/2006/relationships/image" Target="../media/image117.png"/><Relationship Id="rId20" Type="http://schemas.openxmlformats.org/officeDocument/2006/relationships/image" Target="../media/image120.png"/><Relationship Id="rId1" Type="http://schemas.openxmlformats.org/officeDocument/2006/relationships/slideLayout" Target="../slideLayouts/slideLayout26.xml"/><Relationship Id="rId6" Type="http://schemas.openxmlformats.org/officeDocument/2006/relationships/image" Target="../media/image64.png"/><Relationship Id="rId11" Type="http://schemas.openxmlformats.org/officeDocument/2006/relationships/image" Target="../media/image112.svg"/><Relationship Id="rId5" Type="http://schemas.openxmlformats.org/officeDocument/2006/relationships/image" Target="../media/image107.png"/><Relationship Id="rId15" Type="http://schemas.openxmlformats.org/officeDocument/2006/relationships/image" Target="../media/image116.png"/><Relationship Id="rId10" Type="http://schemas.openxmlformats.org/officeDocument/2006/relationships/image" Target="../media/image111.jpg"/><Relationship Id="rId19" Type="http://schemas.openxmlformats.org/officeDocument/2006/relationships/image" Target="../media/image63.svg"/><Relationship Id="rId4" Type="http://schemas.openxmlformats.org/officeDocument/2006/relationships/image" Target="../media/image106.png"/><Relationship Id="rId9" Type="http://schemas.openxmlformats.org/officeDocument/2006/relationships/image" Target="../media/image110.png"/><Relationship Id="rId14" Type="http://schemas.openxmlformats.org/officeDocument/2006/relationships/image" Target="../media/image115.svg"/><Relationship Id="rId22" Type="http://schemas.openxmlformats.org/officeDocument/2006/relationships/image" Target="../media/image122.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jpeg"/><Relationship Id="rId1" Type="http://schemas.openxmlformats.org/officeDocument/2006/relationships/slideLayout" Target="../slideLayouts/slideLayout26.xml"/><Relationship Id="rId4" Type="http://schemas.openxmlformats.org/officeDocument/2006/relationships/image" Target="../media/image9.jpeg"/></Relationships>
</file>

<file path=ppt/slides/_rels/slide40.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26.xml"/></Relationships>
</file>

<file path=ppt/slides/_rels/slide41.xml.rels><?xml version="1.0" encoding="UTF-8" standalone="yes"?>
<Relationships xmlns="http://schemas.openxmlformats.org/package/2006/relationships"><Relationship Id="rId3" Type="http://schemas.openxmlformats.org/officeDocument/2006/relationships/image" Target="../media/image125.svg"/><Relationship Id="rId2" Type="http://schemas.openxmlformats.org/officeDocument/2006/relationships/image" Target="../media/image124.JPG"/><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26.xml"/><Relationship Id="rId1" Type="http://schemas.openxmlformats.org/officeDocument/2006/relationships/tags" Target="../tags/tag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7.png"/><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1.jpeg"/><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Picture 1">
            <a:extLst>
              <a:ext uri="{FF2B5EF4-FFF2-40B4-BE49-F238E27FC236}">
                <a16:creationId xmlns:a16="http://schemas.microsoft.com/office/drawing/2014/main" id="{6F9BFC67-3736-F943-23A1-F1B8AE74D682}"/>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1393678552"/>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metal cylinder with red wires&#10;&#10;AI-generated content may be incorrect.">
            <a:extLst>
              <a:ext uri="{FF2B5EF4-FFF2-40B4-BE49-F238E27FC236}">
                <a16:creationId xmlns:a16="http://schemas.microsoft.com/office/drawing/2014/main" id="{C0A1D87B-3799-01E3-76AE-DAD30C685945}"/>
              </a:ext>
            </a:extLst>
          </p:cNvPr>
          <p:cNvPicPr>
            <a:picLocks noChangeAspect="1"/>
          </p:cNvPicPr>
          <p:nvPr/>
        </p:nvPicPr>
        <p:blipFill>
          <a:blip r:embed="rId2">
            <a:extLst>
              <a:ext uri="{28A0092B-C50C-407E-A947-70E740481C1C}">
                <a14:useLocalDpi xmlns:a14="http://schemas.microsoft.com/office/drawing/2010/main" val="0"/>
              </a:ext>
            </a:extLst>
          </a:blip>
          <a:srcRect t="25797" b="24832"/>
          <a:stretch>
            <a:fillRect/>
          </a:stretch>
        </p:blipFill>
        <p:spPr bwMode="auto">
          <a:xfrm>
            <a:off x="8334966" y="4426010"/>
            <a:ext cx="3552233" cy="1776670"/>
          </a:xfrm>
          <a:prstGeom prst="rect">
            <a:avLst/>
          </a:prstGeom>
          <a:noFill/>
          <a:ln>
            <a:noFill/>
          </a:ln>
        </p:spPr>
      </p:pic>
      <p:pic>
        <p:nvPicPr>
          <p:cNvPr id="15" name="Picture 14" descr="A close-up of a metal rod&#10;&#10;AI-generated content may be incorrect.">
            <a:extLst>
              <a:ext uri="{FF2B5EF4-FFF2-40B4-BE49-F238E27FC236}">
                <a16:creationId xmlns:a16="http://schemas.microsoft.com/office/drawing/2014/main" id="{1FDA4660-044F-1BC6-C706-8E717C73553F}"/>
              </a:ext>
            </a:extLst>
          </p:cNvPr>
          <p:cNvPicPr>
            <a:picLocks noChangeAspect="1"/>
          </p:cNvPicPr>
          <p:nvPr/>
        </p:nvPicPr>
        <p:blipFill>
          <a:blip r:embed="rId3">
            <a:extLst>
              <a:ext uri="{28A0092B-C50C-407E-A947-70E740481C1C}">
                <a14:useLocalDpi xmlns:a14="http://schemas.microsoft.com/office/drawing/2010/main" val="0"/>
              </a:ext>
            </a:extLst>
          </a:blip>
          <a:srcRect t="11766" b="15113"/>
          <a:stretch>
            <a:fillRect/>
          </a:stretch>
        </p:blipFill>
        <p:spPr>
          <a:xfrm>
            <a:off x="5502777" y="3498013"/>
            <a:ext cx="4046665" cy="1317885"/>
          </a:xfrm>
          <a:prstGeom prst="rect">
            <a:avLst/>
          </a:prstGeom>
        </p:spPr>
      </p:pic>
      <p:sp>
        <p:nvSpPr>
          <p:cNvPr id="4" name="Title 3">
            <a:extLst>
              <a:ext uri="{FF2B5EF4-FFF2-40B4-BE49-F238E27FC236}">
                <a16:creationId xmlns:a16="http://schemas.microsoft.com/office/drawing/2014/main" id="{BD66DF90-BA05-9599-7D39-5A0B566CD951}"/>
              </a:ext>
            </a:extLst>
          </p:cNvPr>
          <p:cNvSpPr>
            <a:spLocks noGrp="1"/>
          </p:cNvSpPr>
          <p:nvPr>
            <p:ph type="title"/>
          </p:nvPr>
        </p:nvSpPr>
        <p:spPr>
          <a:xfrm>
            <a:off x="838200" y="18256"/>
            <a:ext cx="10515600" cy="934782"/>
          </a:xfrm>
        </p:spPr>
        <p:txBody>
          <a:bodyPr>
            <a:noAutofit/>
          </a:bodyPr>
          <a:lstStyle/>
          <a:p>
            <a:r>
              <a:rPr lang="en-US" dirty="0"/>
              <a:t>Air Heater Selection	</a:t>
            </a:r>
          </a:p>
        </p:txBody>
      </p:sp>
      <p:sp>
        <p:nvSpPr>
          <p:cNvPr id="12" name="Footer Placeholder 9">
            <a:extLst>
              <a:ext uri="{FF2B5EF4-FFF2-40B4-BE49-F238E27FC236}">
                <a16:creationId xmlns:a16="http://schemas.microsoft.com/office/drawing/2014/main" id="{D9AB12E5-8446-0306-EE97-E751400DCF04}"/>
              </a:ext>
            </a:extLst>
          </p:cNvPr>
          <p:cNvSpPr>
            <a:spLocks noGrp="1"/>
          </p:cNvSpPr>
          <p:nvPr>
            <p:ph type="ftr" sz="quarter" idx="11"/>
          </p:nvPr>
        </p:nvSpPr>
        <p:spPr>
          <a:xfrm>
            <a:off x="4376034" y="6398222"/>
            <a:ext cx="3439933" cy="276899"/>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AC1B27"/>
                </a:solidFill>
                <a:effectLst/>
                <a:uLnTx/>
                <a:uFillTx/>
                <a:latin typeface="Inter"/>
                <a:ea typeface="+mn-ea"/>
                <a:cs typeface="+mn-cs"/>
              </a:rPr>
              <a:t>Convectronics </a:t>
            </a:r>
            <a:r>
              <a:rPr kumimoji="0" lang="en-US" sz="1200" b="0" i="0" u="none" strike="noStrike" kern="1200" cap="none" spc="0" normalizeH="0" baseline="0" noProof="0" dirty="0">
                <a:ln>
                  <a:noFill/>
                </a:ln>
                <a:solidFill>
                  <a:srgbClr val="AC1B27"/>
                </a:solidFill>
                <a:effectLst/>
                <a:uLnTx/>
                <a:uFillTx/>
                <a:latin typeface="Inter"/>
                <a:ea typeface="+mn-ea"/>
                <a:cs typeface="+mn-cs"/>
                <a:sym typeface="Symbol" panose="05050102010706020507" pitchFamily="18" charset="2"/>
              </a:rPr>
              <a:t> Heaters, Sensors, Controls</a:t>
            </a:r>
            <a:endParaRPr kumimoji="0" lang="en-US" sz="1200" b="0" i="0" u="none" strike="noStrike" kern="1200" cap="none" spc="0" normalizeH="0" baseline="0" noProof="0" dirty="0">
              <a:ln>
                <a:noFill/>
              </a:ln>
              <a:solidFill>
                <a:srgbClr val="AC1B27"/>
              </a:solidFill>
              <a:effectLst/>
              <a:uLnTx/>
              <a:uFillTx/>
              <a:latin typeface="Inter"/>
              <a:ea typeface="+mn-ea"/>
              <a:cs typeface="+mn-cs"/>
            </a:endParaRPr>
          </a:p>
        </p:txBody>
      </p:sp>
      <p:sp>
        <p:nvSpPr>
          <p:cNvPr id="13" name="Footer Placeholder 9">
            <a:extLst>
              <a:ext uri="{FF2B5EF4-FFF2-40B4-BE49-F238E27FC236}">
                <a16:creationId xmlns:a16="http://schemas.microsoft.com/office/drawing/2014/main" id="{AE1438BC-B05E-2CC0-C17D-F5D4FE567863}"/>
              </a:ext>
            </a:extLst>
          </p:cNvPr>
          <p:cNvSpPr txBox="1">
            <a:spLocks/>
          </p:cNvSpPr>
          <p:nvPr/>
        </p:nvSpPr>
        <p:spPr>
          <a:xfrm>
            <a:off x="10319656" y="6398222"/>
            <a:ext cx="1567543" cy="2768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AC1B27"/>
                </a:solidFill>
                <a:effectLst/>
                <a:uLnTx/>
                <a:uFillTx/>
                <a:latin typeface="Inter"/>
                <a:ea typeface="+mn-ea"/>
                <a:cs typeface="+mn-cs"/>
              </a:rPr>
              <a:t>convectronics.com</a:t>
            </a:r>
          </a:p>
        </p:txBody>
      </p:sp>
      <p:sp>
        <p:nvSpPr>
          <p:cNvPr id="3" name="TextBox 2">
            <a:extLst>
              <a:ext uri="{FF2B5EF4-FFF2-40B4-BE49-F238E27FC236}">
                <a16:creationId xmlns:a16="http://schemas.microsoft.com/office/drawing/2014/main" id="{D8D11C88-5A2C-7188-BD40-674AB75A051D}"/>
              </a:ext>
            </a:extLst>
          </p:cNvPr>
          <p:cNvSpPr txBox="1"/>
          <p:nvPr/>
        </p:nvSpPr>
        <p:spPr>
          <a:xfrm>
            <a:off x="1002102" y="1022050"/>
            <a:ext cx="6175076" cy="501675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rPr>
              <a:t>003 Series Heaters – Triple Pass Metal Heaters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rPr>
              <a:t>The </a:t>
            </a:r>
            <a:r>
              <a:rPr kumimoji="0" lang="en-US" sz="1600" b="1"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rPr>
              <a:t>003 Series</a:t>
            </a:r>
            <a:r>
              <a:rPr kumimoji="0" lang="en-US" sz="1600" b="0"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rPr>
              <a:t> is our </a:t>
            </a:r>
            <a:r>
              <a:rPr kumimoji="0" lang="en-US" sz="1600" b="1"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rPr>
              <a:t>most efficient </a:t>
            </a:r>
            <a:r>
              <a:rPr kumimoji="0" lang="en-US" sz="1600" b="0"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rPr>
              <a:t>and </a:t>
            </a:r>
            <a:r>
              <a:rPr kumimoji="0" lang="en-US" sz="1600" b="1"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rPr>
              <a:t>durable</a:t>
            </a:r>
            <a:r>
              <a:rPr kumimoji="0" lang="en-US" sz="1600" b="0"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rPr>
              <a:t> heater line—engineered for</a:t>
            </a:r>
            <a:r>
              <a:rPr kumimoji="0" lang="en-US" sz="1600" b="1"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rPr>
              <a:t> high-volume </a:t>
            </a:r>
            <a:r>
              <a:rPr kumimoji="0" lang="en-US" sz="1600" b="0"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rPr>
              <a:t>production environments where reliability and minimal downtime are critical.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rPr>
              <a:t>10” Housing / Elements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rPr>
              <a:t>Airflow Range:</a:t>
            </a:r>
            <a:r>
              <a:rPr kumimoji="0" lang="en-US" sz="1600" b="0"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rPr>
              <a:t> 100–1,000 SCFH (1.67–16 SCFM)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rPr>
              <a:t>Wattage Range:</a:t>
            </a:r>
            <a:r>
              <a:rPr kumimoji="0" lang="en-US" sz="1600" b="0"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rPr>
              <a:t> 2,000–4,600 Watts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rPr>
              <a:t>13” Housing / Elements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rPr>
              <a:t>Airflow Range:</a:t>
            </a:r>
            <a:r>
              <a:rPr kumimoji="0" lang="en-US" sz="1600" b="0"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rPr>
              <a:t> 200–2,000 SCFH (3.3–32 SCFM)</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rPr>
              <a:t>Wattage Range:</a:t>
            </a:r>
            <a:r>
              <a:rPr kumimoji="0" lang="en-US" sz="1600" b="0"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rPr>
              <a:t> 5,000–8,000 Watts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endParaRPr>
          </a:p>
          <a:p>
            <a:pPr>
              <a:buNone/>
            </a:pPr>
            <a:endParaRPr lang="en-US" sz="1600" b="1" dirty="0">
              <a:ea typeface="Calibri" panose="020F0502020204030204" pitchFamily="34" charset="0"/>
              <a:cs typeface="Calibri" panose="020F0502020204030204" pitchFamily="34" charset="0"/>
            </a:endParaRPr>
          </a:p>
          <a:p>
            <a:pPr>
              <a:buNone/>
            </a:pPr>
            <a:r>
              <a:rPr lang="en-US" sz="1600" b="1" dirty="0">
                <a:ea typeface="Calibri" panose="020F0502020204030204" pitchFamily="34" charset="0"/>
                <a:cs typeface="Calibri" panose="020F0502020204030204" pitchFamily="34" charset="0"/>
              </a:rPr>
              <a:t>Typical Applications</a:t>
            </a:r>
          </a:p>
          <a:p>
            <a:pPr marL="285750" indent="-285750">
              <a:buFont typeface="Arial" panose="020B0604020202020204" pitchFamily="34" charset="0"/>
              <a:buChar char="•"/>
            </a:pPr>
            <a:r>
              <a:rPr lang="en-US" sz="1600" dirty="0">
                <a:ea typeface="Calibri" panose="020F0502020204030204" pitchFamily="34" charset="0"/>
                <a:cs typeface="Calibri" panose="020F0502020204030204" pitchFamily="34" charset="0"/>
              </a:rPr>
              <a:t>Food industry: plastic keg cups, food containers, coffee cup lids</a:t>
            </a:r>
          </a:p>
          <a:p>
            <a:pPr marL="285750" indent="-285750">
              <a:buFont typeface="Arial" panose="020B0604020202020204" pitchFamily="34" charset="0"/>
              <a:buChar char="•"/>
            </a:pPr>
            <a:r>
              <a:rPr lang="en-US" sz="1600" dirty="0">
                <a:ea typeface="Calibri" panose="020F0502020204030204" pitchFamily="34" charset="0"/>
                <a:cs typeface="Calibri" panose="020F0502020204030204" pitchFamily="34" charset="0"/>
              </a:rPr>
              <a:t>Flash removal of plastic</a:t>
            </a:r>
          </a:p>
          <a:p>
            <a:pPr marL="285750" indent="-285750">
              <a:buFont typeface="Arial" panose="020B0604020202020204" pitchFamily="34" charset="0"/>
              <a:buChar char="•"/>
            </a:pPr>
            <a:r>
              <a:rPr lang="en-US" sz="1600" dirty="0">
                <a:ea typeface="Calibri" panose="020F0502020204030204" pitchFamily="34" charset="0"/>
                <a:cs typeface="Calibri" panose="020F0502020204030204" pitchFamily="34" charset="0"/>
              </a:rPr>
              <a:t>Glue curing and fabric welding (e.g., Gore-Tex materials)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pic>
        <p:nvPicPr>
          <p:cNvPr id="8" name="Picture 7" descr="A couple of round metal tubes&#10;&#10;AI-generated content may be incorrect.">
            <a:extLst>
              <a:ext uri="{FF2B5EF4-FFF2-40B4-BE49-F238E27FC236}">
                <a16:creationId xmlns:a16="http://schemas.microsoft.com/office/drawing/2014/main" id="{287A5CBC-BFB1-162B-EA8C-B9221C07786E}"/>
              </a:ext>
            </a:extLst>
          </p:cNvPr>
          <p:cNvPicPr>
            <a:picLocks noChangeAspect="1"/>
          </p:cNvPicPr>
          <p:nvPr/>
        </p:nvPicPr>
        <p:blipFill>
          <a:blip r:embed="rId4">
            <a:extLst>
              <a:ext uri="{28A0092B-C50C-407E-A947-70E740481C1C}">
                <a14:useLocalDpi xmlns:a14="http://schemas.microsoft.com/office/drawing/2010/main" val="0"/>
              </a:ext>
            </a:extLst>
          </a:blip>
          <a:srcRect r="4134"/>
          <a:stretch>
            <a:fillRect/>
          </a:stretch>
        </p:blipFill>
        <p:spPr>
          <a:xfrm>
            <a:off x="7029581" y="1311635"/>
            <a:ext cx="2649258" cy="2275188"/>
          </a:xfrm>
          <a:prstGeom prst="rect">
            <a:avLst/>
          </a:prstGeom>
        </p:spPr>
      </p:pic>
      <p:pic>
        <p:nvPicPr>
          <p:cNvPr id="10" name="Picture 9" descr="A close-up of a cylindrical object&#10;&#10;AI-generated content may be incorrect.">
            <a:extLst>
              <a:ext uri="{FF2B5EF4-FFF2-40B4-BE49-F238E27FC236}">
                <a16:creationId xmlns:a16="http://schemas.microsoft.com/office/drawing/2014/main" id="{025E7942-2526-839E-8646-46C86F599D0C}"/>
              </a:ext>
            </a:extLst>
          </p:cNvPr>
          <p:cNvPicPr>
            <a:picLocks noChangeAspect="1"/>
          </p:cNvPicPr>
          <p:nvPr/>
        </p:nvPicPr>
        <p:blipFill>
          <a:blip r:embed="rId5">
            <a:extLst>
              <a:ext uri="{28A0092B-C50C-407E-A947-70E740481C1C}">
                <a14:useLocalDpi xmlns:a14="http://schemas.microsoft.com/office/drawing/2010/main" val="0"/>
              </a:ext>
            </a:extLst>
          </a:blip>
          <a:srcRect l="3342"/>
          <a:stretch>
            <a:fillRect/>
          </a:stretch>
        </p:blipFill>
        <p:spPr>
          <a:xfrm>
            <a:off x="9678838" y="1153812"/>
            <a:ext cx="2396576" cy="2275188"/>
          </a:xfrm>
          <a:prstGeom prst="rect">
            <a:avLst/>
          </a:prstGeom>
        </p:spPr>
      </p:pic>
    </p:spTree>
    <p:extLst>
      <p:ext uri="{BB962C8B-B14F-4D97-AF65-F5344CB8AC3E}">
        <p14:creationId xmlns:p14="http://schemas.microsoft.com/office/powerpoint/2010/main" val="1504492416"/>
      </p:ext>
    </p:extLst>
  </p:cSld>
  <p:clrMapOvr>
    <a:masterClrMapping/>
  </p:clrMapOvr>
  <mc:AlternateContent xmlns:mc="http://schemas.openxmlformats.org/markup-compatibility/2006" xmlns:p14="http://schemas.microsoft.com/office/powerpoint/2010/main">
    <mc:Choice Requires="p14">
      <p:transition spd="slow" p14:dur="2000" advTm="23000"/>
    </mc:Choice>
    <mc:Fallback xmlns="">
      <p:transition spd="slow" advTm="23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D94E918-8244-94A2-3CB0-2B8A572FFE6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7A1BDB4-48C4-6CEA-40E1-9A6B408E9042}"/>
              </a:ext>
            </a:extLst>
          </p:cNvPr>
          <p:cNvSpPr>
            <a:spLocks noGrp="1"/>
          </p:cNvSpPr>
          <p:nvPr>
            <p:ph type="title"/>
          </p:nvPr>
        </p:nvSpPr>
        <p:spPr>
          <a:xfrm>
            <a:off x="838200" y="18256"/>
            <a:ext cx="10515600" cy="934782"/>
          </a:xfrm>
        </p:spPr>
        <p:txBody>
          <a:bodyPr>
            <a:noAutofit/>
          </a:bodyPr>
          <a:lstStyle/>
          <a:p>
            <a:r>
              <a:rPr lang="en-US" dirty="0"/>
              <a:t>Air Heater Selection	</a:t>
            </a:r>
          </a:p>
        </p:txBody>
      </p:sp>
      <p:sp>
        <p:nvSpPr>
          <p:cNvPr id="24" name="Footer Placeholder 9">
            <a:extLst>
              <a:ext uri="{FF2B5EF4-FFF2-40B4-BE49-F238E27FC236}">
                <a16:creationId xmlns:a16="http://schemas.microsoft.com/office/drawing/2014/main" id="{A5D7078C-8D8C-9755-5884-818CB63D5E88}"/>
              </a:ext>
            </a:extLst>
          </p:cNvPr>
          <p:cNvSpPr>
            <a:spLocks noGrp="1"/>
          </p:cNvSpPr>
          <p:nvPr>
            <p:ph type="ftr" sz="quarter" idx="11"/>
          </p:nvPr>
        </p:nvSpPr>
        <p:spPr>
          <a:xfrm>
            <a:off x="4376034" y="6398222"/>
            <a:ext cx="3439933" cy="276899"/>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AC1B27"/>
                </a:solidFill>
                <a:effectLst/>
                <a:uLnTx/>
                <a:uFillTx/>
                <a:latin typeface="Inter"/>
                <a:ea typeface="+mn-ea"/>
                <a:cs typeface="+mn-cs"/>
              </a:rPr>
              <a:t>Convectronics </a:t>
            </a:r>
            <a:r>
              <a:rPr kumimoji="0" lang="en-US" sz="1200" b="0" i="0" u="none" strike="noStrike" kern="1200" cap="none" spc="0" normalizeH="0" baseline="0" noProof="0" dirty="0">
                <a:ln>
                  <a:noFill/>
                </a:ln>
                <a:solidFill>
                  <a:srgbClr val="AC1B27"/>
                </a:solidFill>
                <a:effectLst/>
                <a:uLnTx/>
                <a:uFillTx/>
                <a:latin typeface="Inter"/>
                <a:ea typeface="+mn-ea"/>
                <a:cs typeface="+mn-cs"/>
                <a:sym typeface="Symbol" panose="05050102010706020507" pitchFamily="18" charset="2"/>
              </a:rPr>
              <a:t> Heaters, Sensors, Controls</a:t>
            </a:r>
            <a:endParaRPr kumimoji="0" lang="en-US" sz="1200" b="0" i="0" u="none" strike="noStrike" kern="1200" cap="none" spc="0" normalizeH="0" baseline="0" noProof="0" dirty="0">
              <a:ln>
                <a:noFill/>
              </a:ln>
              <a:solidFill>
                <a:srgbClr val="AC1B27"/>
              </a:solidFill>
              <a:effectLst/>
              <a:uLnTx/>
              <a:uFillTx/>
              <a:latin typeface="Inter"/>
              <a:ea typeface="+mn-ea"/>
              <a:cs typeface="+mn-cs"/>
            </a:endParaRPr>
          </a:p>
        </p:txBody>
      </p:sp>
      <p:sp>
        <p:nvSpPr>
          <p:cNvPr id="26" name="Footer Placeholder 9">
            <a:extLst>
              <a:ext uri="{FF2B5EF4-FFF2-40B4-BE49-F238E27FC236}">
                <a16:creationId xmlns:a16="http://schemas.microsoft.com/office/drawing/2014/main" id="{4FCFAA4F-3B9B-4C53-400E-C7EAE05073EE}"/>
              </a:ext>
            </a:extLst>
          </p:cNvPr>
          <p:cNvSpPr txBox="1">
            <a:spLocks/>
          </p:cNvSpPr>
          <p:nvPr/>
        </p:nvSpPr>
        <p:spPr>
          <a:xfrm>
            <a:off x="10319656" y="6398222"/>
            <a:ext cx="1567543" cy="2768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AC1B27"/>
                </a:solidFill>
                <a:effectLst/>
                <a:uLnTx/>
                <a:uFillTx/>
                <a:latin typeface="Inter"/>
                <a:ea typeface="+mn-ea"/>
                <a:cs typeface="+mn-cs"/>
              </a:rPr>
              <a:t>convectronics.com</a:t>
            </a:r>
          </a:p>
        </p:txBody>
      </p:sp>
      <p:sp>
        <p:nvSpPr>
          <p:cNvPr id="5" name="TextBox 4">
            <a:extLst>
              <a:ext uri="{FF2B5EF4-FFF2-40B4-BE49-F238E27FC236}">
                <a16:creationId xmlns:a16="http://schemas.microsoft.com/office/drawing/2014/main" id="{876B6EBA-9919-E07E-FE6E-C2AF9FEFA9FB}"/>
              </a:ext>
            </a:extLst>
          </p:cNvPr>
          <p:cNvSpPr txBox="1"/>
          <p:nvPr/>
        </p:nvSpPr>
        <p:spPr>
          <a:xfrm>
            <a:off x="1118987" y="1039634"/>
            <a:ext cx="6098874"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rPr>
              <a:t>Typical Applications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rPr>
              <a:t>Food industry: plastic keg cups, food containers, coffee cup lids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rPr>
              <a:t>Flash removal of plastic</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rPr>
              <a:t>Glue curing and fabric welding (e.g., Gore-Tex materials)</a:t>
            </a:r>
          </a:p>
        </p:txBody>
      </p:sp>
      <p:pic>
        <p:nvPicPr>
          <p:cNvPr id="10" name="Picture 9" descr="Diagram of a thermoforming principle&#10;&#10;AI-generated content may be incorrect.">
            <a:extLst>
              <a:ext uri="{FF2B5EF4-FFF2-40B4-BE49-F238E27FC236}">
                <a16:creationId xmlns:a16="http://schemas.microsoft.com/office/drawing/2014/main" id="{BB7819BB-B98A-A220-C3D0-D29ACE2DB3F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39196" y="2796957"/>
            <a:ext cx="6858000" cy="3167380"/>
          </a:xfrm>
          <a:prstGeom prst="rect">
            <a:avLst/>
          </a:prstGeom>
          <a:noFill/>
          <a:ln>
            <a:noFill/>
          </a:ln>
        </p:spPr>
      </p:pic>
    </p:spTree>
    <p:extLst>
      <p:ext uri="{BB962C8B-B14F-4D97-AF65-F5344CB8AC3E}">
        <p14:creationId xmlns:p14="http://schemas.microsoft.com/office/powerpoint/2010/main" val="1532259454"/>
      </p:ext>
    </p:extLst>
  </p:cSld>
  <p:clrMapOvr>
    <a:masterClrMapping/>
  </p:clrMapOvr>
  <mc:AlternateContent xmlns:mc="http://schemas.openxmlformats.org/markup-compatibility/2006" xmlns:p14="http://schemas.microsoft.com/office/powerpoint/2010/main">
    <mc:Choice Requires="p14">
      <p:transition spd="slow" p14:dur="2000" advTm="12000"/>
    </mc:Choice>
    <mc:Fallback xmlns="">
      <p:transition spd="slow" advTm="12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66DF90-BA05-9599-7D39-5A0B566CD951}"/>
              </a:ext>
            </a:extLst>
          </p:cNvPr>
          <p:cNvSpPr>
            <a:spLocks noGrp="1"/>
          </p:cNvSpPr>
          <p:nvPr>
            <p:ph type="title"/>
          </p:nvPr>
        </p:nvSpPr>
        <p:spPr>
          <a:xfrm>
            <a:off x="838200" y="18256"/>
            <a:ext cx="10515600" cy="934782"/>
          </a:xfrm>
        </p:spPr>
        <p:txBody>
          <a:bodyPr>
            <a:noAutofit/>
          </a:bodyPr>
          <a:lstStyle/>
          <a:p>
            <a:r>
              <a:rPr lang="en-US" dirty="0"/>
              <a:t>Air Heater Selection	</a:t>
            </a:r>
          </a:p>
        </p:txBody>
      </p:sp>
      <p:sp>
        <p:nvSpPr>
          <p:cNvPr id="24" name="Footer Placeholder 9">
            <a:extLst>
              <a:ext uri="{FF2B5EF4-FFF2-40B4-BE49-F238E27FC236}">
                <a16:creationId xmlns:a16="http://schemas.microsoft.com/office/drawing/2014/main" id="{ADAC1851-AA77-C08A-FCA4-BBCE05C566B7}"/>
              </a:ext>
            </a:extLst>
          </p:cNvPr>
          <p:cNvSpPr>
            <a:spLocks noGrp="1"/>
          </p:cNvSpPr>
          <p:nvPr>
            <p:ph type="ftr" sz="quarter" idx="11"/>
          </p:nvPr>
        </p:nvSpPr>
        <p:spPr>
          <a:xfrm>
            <a:off x="4376034" y="6398222"/>
            <a:ext cx="3439933" cy="276899"/>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AC1B27"/>
                </a:solidFill>
                <a:effectLst/>
                <a:uLnTx/>
                <a:uFillTx/>
                <a:latin typeface="Inter"/>
                <a:ea typeface="+mn-ea"/>
                <a:cs typeface="+mn-cs"/>
              </a:rPr>
              <a:t>Convectronics </a:t>
            </a:r>
            <a:r>
              <a:rPr kumimoji="0" lang="en-US" sz="1200" b="0" i="0" u="none" strike="noStrike" kern="1200" cap="none" spc="0" normalizeH="0" baseline="0" noProof="0" dirty="0">
                <a:ln>
                  <a:noFill/>
                </a:ln>
                <a:solidFill>
                  <a:srgbClr val="AC1B27"/>
                </a:solidFill>
                <a:effectLst/>
                <a:uLnTx/>
                <a:uFillTx/>
                <a:latin typeface="Inter"/>
                <a:ea typeface="+mn-ea"/>
                <a:cs typeface="+mn-cs"/>
                <a:sym typeface="Symbol" panose="05050102010706020507" pitchFamily="18" charset="2"/>
              </a:rPr>
              <a:t> Heaters, Sensors, Controls</a:t>
            </a:r>
            <a:endParaRPr kumimoji="0" lang="en-US" sz="1200" b="0" i="0" u="none" strike="noStrike" kern="1200" cap="none" spc="0" normalizeH="0" baseline="0" noProof="0" dirty="0">
              <a:ln>
                <a:noFill/>
              </a:ln>
              <a:solidFill>
                <a:srgbClr val="AC1B27"/>
              </a:solidFill>
              <a:effectLst/>
              <a:uLnTx/>
              <a:uFillTx/>
              <a:latin typeface="Inter"/>
              <a:ea typeface="+mn-ea"/>
              <a:cs typeface="+mn-cs"/>
            </a:endParaRPr>
          </a:p>
        </p:txBody>
      </p:sp>
      <p:sp>
        <p:nvSpPr>
          <p:cNvPr id="26" name="Footer Placeholder 9">
            <a:extLst>
              <a:ext uri="{FF2B5EF4-FFF2-40B4-BE49-F238E27FC236}">
                <a16:creationId xmlns:a16="http://schemas.microsoft.com/office/drawing/2014/main" id="{396738A0-CA69-D4D1-2BA9-C59A0C28A9C7}"/>
              </a:ext>
            </a:extLst>
          </p:cNvPr>
          <p:cNvSpPr txBox="1">
            <a:spLocks/>
          </p:cNvSpPr>
          <p:nvPr/>
        </p:nvSpPr>
        <p:spPr>
          <a:xfrm>
            <a:off x="10319656" y="6398222"/>
            <a:ext cx="1567543" cy="2768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AC1B27"/>
                </a:solidFill>
                <a:effectLst/>
                <a:uLnTx/>
                <a:uFillTx/>
                <a:latin typeface="Inter"/>
                <a:ea typeface="+mn-ea"/>
                <a:cs typeface="+mn-cs"/>
              </a:rPr>
              <a:t>convectronics.com</a:t>
            </a:r>
          </a:p>
        </p:txBody>
      </p:sp>
      <p:pic>
        <p:nvPicPr>
          <p:cNvPr id="6" name="Picture 5" descr="A red plastic cup with a white rim&#10;&#10;AI-generated content may be incorrect.">
            <a:extLst>
              <a:ext uri="{FF2B5EF4-FFF2-40B4-BE49-F238E27FC236}">
                <a16:creationId xmlns:a16="http://schemas.microsoft.com/office/drawing/2014/main" id="{D78F1D90-7341-B740-F943-2D8AF0C5B8E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70425" y="1427730"/>
            <a:ext cx="2247900" cy="2247900"/>
          </a:xfrm>
          <a:prstGeom prst="rect">
            <a:avLst/>
          </a:prstGeom>
          <a:noFill/>
          <a:ln>
            <a:noFill/>
          </a:ln>
        </p:spPr>
      </p:pic>
      <p:pic>
        <p:nvPicPr>
          <p:cNvPr id="7" name="Picture 6" descr="A black plastic lid with a lid open&#10;&#10;AI-generated content may be incorrect.">
            <a:extLst>
              <a:ext uri="{FF2B5EF4-FFF2-40B4-BE49-F238E27FC236}">
                <a16:creationId xmlns:a16="http://schemas.microsoft.com/office/drawing/2014/main" id="{9A41CB52-7ABA-624C-D7CD-ABBE5B0AE2B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87494" y="3675630"/>
            <a:ext cx="2343150" cy="2343150"/>
          </a:xfrm>
          <a:prstGeom prst="rect">
            <a:avLst/>
          </a:prstGeom>
          <a:noFill/>
          <a:ln>
            <a:noFill/>
          </a:ln>
        </p:spPr>
      </p:pic>
      <p:pic>
        <p:nvPicPr>
          <p:cNvPr id="9" name="Picture 8" descr="A stack of white styrofoam containers&#10;&#10;AI-generated content may be incorrect.">
            <a:extLst>
              <a:ext uri="{FF2B5EF4-FFF2-40B4-BE49-F238E27FC236}">
                <a16:creationId xmlns:a16="http://schemas.microsoft.com/office/drawing/2014/main" id="{5CA24F1E-4E3F-893F-8298-2D259980652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69592" y="1028125"/>
            <a:ext cx="3048000" cy="3048000"/>
          </a:xfrm>
          <a:prstGeom prst="rect">
            <a:avLst/>
          </a:prstGeom>
          <a:noFill/>
          <a:ln>
            <a:noFill/>
          </a:ln>
        </p:spPr>
      </p:pic>
      <p:pic>
        <p:nvPicPr>
          <p:cNvPr id="2" name="Picture 1" descr="A machine with a tray of white cups&#10;&#10;AI-generated content may be incorrect.">
            <a:extLst>
              <a:ext uri="{FF2B5EF4-FFF2-40B4-BE49-F238E27FC236}">
                <a16:creationId xmlns:a16="http://schemas.microsoft.com/office/drawing/2014/main" id="{87A5D89C-8C30-4B7A-6C46-FB318B07C7A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62736" y="1322797"/>
            <a:ext cx="5334000" cy="4000500"/>
          </a:xfrm>
          <a:prstGeom prst="rect">
            <a:avLst/>
          </a:prstGeom>
          <a:noFill/>
          <a:ln>
            <a:noFill/>
          </a:ln>
        </p:spPr>
      </p:pic>
    </p:spTree>
    <p:extLst>
      <p:ext uri="{BB962C8B-B14F-4D97-AF65-F5344CB8AC3E}">
        <p14:creationId xmlns:p14="http://schemas.microsoft.com/office/powerpoint/2010/main" val="3762211477"/>
      </p:ext>
    </p:extLst>
  </p:cSld>
  <p:clrMapOvr>
    <a:masterClrMapping/>
  </p:clrMapOvr>
  <mc:AlternateContent xmlns:mc="http://schemas.openxmlformats.org/markup-compatibility/2006" xmlns:p14="http://schemas.microsoft.com/office/powerpoint/2010/main">
    <mc:Choice Requires="p14">
      <p:transition spd="slow" p14:dur="2000" advTm="8000"/>
    </mc:Choice>
    <mc:Fallback xmlns="">
      <p:transition spd="slow" advTm="8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50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par>
                          <p:cTn id="11" fill="hold">
                            <p:stCondLst>
                              <p:cond delay="1500"/>
                            </p:stCondLst>
                            <p:childTnLst>
                              <p:par>
                                <p:cTn id="12" presetID="31" presetClass="entr" presetSubtype="0" fill="hold" nodeType="afterEffect">
                                  <p:stCondLst>
                                    <p:cond delay="500"/>
                                  </p:stCondLst>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ppt_w</p:attrName>
                                        </p:attrNameLst>
                                      </p:cBhvr>
                                      <p:tavLst>
                                        <p:tav tm="0">
                                          <p:val>
                                            <p:fltVal val="0"/>
                                          </p:val>
                                        </p:tav>
                                        <p:tav tm="100000">
                                          <p:val>
                                            <p:strVal val="#ppt_w"/>
                                          </p:val>
                                        </p:tav>
                                      </p:tavLst>
                                    </p:anim>
                                    <p:anim calcmode="lin" valueType="num">
                                      <p:cBhvr>
                                        <p:cTn id="15" dur="1000" fill="hold"/>
                                        <p:tgtEl>
                                          <p:spTgt spid="7"/>
                                        </p:tgtEl>
                                        <p:attrNameLst>
                                          <p:attrName>ppt_h</p:attrName>
                                        </p:attrNameLst>
                                      </p:cBhvr>
                                      <p:tavLst>
                                        <p:tav tm="0">
                                          <p:val>
                                            <p:fltVal val="0"/>
                                          </p:val>
                                        </p:tav>
                                        <p:tav tm="100000">
                                          <p:val>
                                            <p:strVal val="#ppt_h"/>
                                          </p:val>
                                        </p:tav>
                                      </p:tavLst>
                                    </p:anim>
                                    <p:anim calcmode="lin" valueType="num">
                                      <p:cBhvr>
                                        <p:cTn id="16" dur="1000" fill="hold"/>
                                        <p:tgtEl>
                                          <p:spTgt spid="7"/>
                                        </p:tgtEl>
                                        <p:attrNameLst>
                                          <p:attrName>style.rotation</p:attrName>
                                        </p:attrNameLst>
                                      </p:cBhvr>
                                      <p:tavLst>
                                        <p:tav tm="0">
                                          <p:val>
                                            <p:fltVal val="90"/>
                                          </p:val>
                                        </p:tav>
                                        <p:tav tm="100000">
                                          <p:val>
                                            <p:fltVal val="0"/>
                                          </p:val>
                                        </p:tav>
                                      </p:tavLst>
                                    </p:anim>
                                    <p:animEffect transition="in" filter="fade">
                                      <p:cBhvr>
                                        <p:cTn id="17" dur="1000"/>
                                        <p:tgtEl>
                                          <p:spTgt spid="7"/>
                                        </p:tgtEl>
                                      </p:cBhvr>
                                    </p:animEffect>
                                  </p:childTnLst>
                                </p:cTn>
                              </p:par>
                            </p:childTnLst>
                          </p:cTn>
                        </p:par>
                        <p:par>
                          <p:cTn id="18" fill="hold">
                            <p:stCondLst>
                              <p:cond delay="3000"/>
                            </p:stCondLst>
                            <p:childTnLst>
                              <p:par>
                                <p:cTn id="19" presetID="31" presetClass="entr" presetSubtype="0" fill="hold" nodeType="afterEffect">
                                  <p:stCondLst>
                                    <p:cond delay="500"/>
                                  </p:stCondLst>
                                  <p:childTnLst>
                                    <p:set>
                                      <p:cBhvr>
                                        <p:cTn id="20" dur="1" fill="hold">
                                          <p:stCondLst>
                                            <p:cond delay="0"/>
                                          </p:stCondLst>
                                        </p:cTn>
                                        <p:tgtEl>
                                          <p:spTgt spid="9"/>
                                        </p:tgtEl>
                                        <p:attrNameLst>
                                          <p:attrName>style.visibility</p:attrName>
                                        </p:attrNameLst>
                                      </p:cBhvr>
                                      <p:to>
                                        <p:strVal val="visible"/>
                                      </p:to>
                                    </p:set>
                                    <p:anim calcmode="lin" valueType="num">
                                      <p:cBhvr>
                                        <p:cTn id="21" dur="1000" fill="hold"/>
                                        <p:tgtEl>
                                          <p:spTgt spid="9"/>
                                        </p:tgtEl>
                                        <p:attrNameLst>
                                          <p:attrName>ppt_w</p:attrName>
                                        </p:attrNameLst>
                                      </p:cBhvr>
                                      <p:tavLst>
                                        <p:tav tm="0">
                                          <p:val>
                                            <p:fltVal val="0"/>
                                          </p:val>
                                        </p:tav>
                                        <p:tav tm="100000">
                                          <p:val>
                                            <p:strVal val="#ppt_w"/>
                                          </p:val>
                                        </p:tav>
                                      </p:tavLst>
                                    </p:anim>
                                    <p:anim calcmode="lin" valueType="num">
                                      <p:cBhvr>
                                        <p:cTn id="22" dur="1000" fill="hold"/>
                                        <p:tgtEl>
                                          <p:spTgt spid="9"/>
                                        </p:tgtEl>
                                        <p:attrNameLst>
                                          <p:attrName>ppt_h</p:attrName>
                                        </p:attrNameLst>
                                      </p:cBhvr>
                                      <p:tavLst>
                                        <p:tav tm="0">
                                          <p:val>
                                            <p:fltVal val="0"/>
                                          </p:val>
                                        </p:tav>
                                        <p:tav tm="100000">
                                          <p:val>
                                            <p:strVal val="#ppt_h"/>
                                          </p:val>
                                        </p:tav>
                                      </p:tavLst>
                                    </p:anim>
                                    <p:anim calcmode="lin" valueType="num">
                                      <p:cBhvr>
                                        <p:cTn id="23" dur="1000" fill="hold"/>
                                        <p:tgtEl>
                                          <p:spTgt spid="9"/>
                                        </p:tgtEl>
                                        <p:attrNameLst>
                                          <p:attrName>style.rotation</p:attrName>
                                        </p:attrNameLst>
                                      </p:cBhvr>
                                      <p:tavLst>
                                        <p:tav tm="0">
                                          <p:val>
                                            <p:fltVal val="90"/>
                                          </p:val>
                                        </p:tav>
                                        <p:tav tm="100000">
                                          <p:val>
                                            <p:fltVal val="0"/>
                                          </p:val>
                                        </p:tav>
                                      </p:tavLst>
                                    </p:anim>
                                    <p:animEffect transition="in" filter="fade">
                                      <p:cBhvr>
                                        <p:cTn id="24"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20B9157-66CF-032D-57EC-BF338FC2032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E0CE49F-7C13-40CF-7562-F5505A80B2E6}"/>
              </a:ext>
            </a:extLst>
          </p:cNvPr>
          <p:cNvSpPr>
            <a:spLocks noGrp="1"/>
          </p:cNvSpPr>
          <p:nvPr>
            <p:ph type="title"/>
          </p:nvPr>
        </p:nvSpPr>
        <p:spPr>
          <a:xfrm>
            <a:off x="838200" y="18256"/>
            <a:ext cx="10515600" cy="934782"/>
          </a:xfrm>
        </p:spPr>
        <p:txBody>
          <a:bodyPr>
            <a:noAutofit/>
          </a:bodyPr>
          <a:lstStyle/>
          <a:p>
            <a:r>
              <a:rPr lang="en-US" dirty="0"/>
              <a:t>Air Heater Selection	</a:t>
            </a:r>
          </a:p>
        </p:txBody>
      </p:sp>
      <p:sp>
        <p:nvSpPr>
          <p:cNvPr id="24" name="Footer Placeholder 9">
            <a:extLst>
              <a:ext uri="{FF2B5EF4-FFF2-40B4-BE49-F238E27FC236}">
                <a16:creationId xmlns:a16="http://schemas.microsoft.com/office/drawing/2014/main" id="{4C304DF5-64ED-33B5-5A0A-48FBC13DF2C6}"/>
              </a:ext>
            </a:extLst>
          </p:cNvPr>
          <p:cNvSpPr>
            <a:spLocks noGrp="1"/>
          </p:cNvSpPr>
          <p:nvPr>
            <p:ph type="ftr" sz="quarter" idx="11"/>
          </p:nvPr>
        </p:nvSpPr>
        <p:spPr>
          <a:xfrm>
            <a:off x="4376034" y="6398222"/>
            <a:ext cx="3439933" cy="276899"/>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AC1B27"/>
                </a:solidFill>
                <a:effectLst/>
                <a:uLnTx/>
                <a:uFillTx/>
                <a:latin typeface="Inter"/>
                <a:ea typeface="+mn-ea"/>
                <a:cs typeface="+mn-cs"/>
              </a:rPr>
              <a:t>Convectronics </a:t>
            </a:r>
            <a:r>
              <a:rPr kumimoji="0" lang="en-US" sz="1200" b="0" i="0" u="none" strike="noStrike" kern="1200" cap="none" spc="0" normalizeH="0" baseline="0" noProof="0" dirty="0">
                <a:ln>
                  <a:noFill/>
                </a:ln>
                <a:solidFill>
                  <a:srgbClr val="AC1B27"/>
                </a:solidFill>
                <a:effectLst/>
                <a:uLnTx/>
                <a:uFillTx/>
                <a:latin typeface="Inter"/>
                <a:ea typeface="+mn-ea"/>
                <a:cs typeface="+mn-cs"/>
                <a:sym typeface="Symbol" panose="05050102010706020507" pitchFamily="18" charset="2"/>
              </a:rPr>
              <a:t> Heaters, Sensors, Controls</a:t>
            </a:r>
            <a:endParaRPr kumimoji="0" lang="en-US" sz="1200" b="0" i="0" u="none" strike="noStrike" kern="1200" cap="none" spc="0" normalizeH="0" baseline="0" noProof="0" dirty="0">
              <a:ln>
                <a:noFill/>
              </a:ln>
              <a:solidFill>
                <a:srgbClr val="AC1B27"/>
              </a:solidFill>
              <a:effectLst/>
              <a:uLnTx/>
              <a:uFillTx/>
              <a:latin typeface="Inter"/>
              <a:ea typeface="+mn-ea"/>
              <a:cs typeface="+mn-cs"/>
            </a:endParaRPr>
          </a:p>
        </p:txBody>
      </p:sp>
      <p:sp>
        <p:nvSpPr>
          <p:cNvPr id="26" name="Footer Placeholder 9">
            <a:extLst>
              <a:ext uri="{FF2B5EF4-FFF2-40B4-BE49-F238E27FC236}">
                <a16:creationId xmlns:a16="http://schemas.microsoft.com/office/drawing/2014/main" id="{BEFDEFE0-8689-8065-58CB-2D4781F190F2}"/>
              </a:ext>
            </a:extLst>
          </p:cNvPr>
          <p:cNvSpPr txBox="1">
            <a:spLocks/>
          </p:cNvSpPr>
          <p:nvPr/>
        </p:nvSpPr>
        <p:spPr>
          <a:xfrm>
            <a:off x="10319656" y="6398222"/>
            <a:ext cx="1567543" cy="2768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AC1B27"/>
                </a:solidFill>
                <a:effectLst/>
                <a:uLnTx/>
                <a:uFillTx/>
                <a:latin typeface="Inter"/>
                <a:ea typeface="+mn-ea"/>
                <a:cs typeface="+mn-cs"/>
              </a:rPr>
              <a:t>convectronics.com</a:t>
            </a:r>
          </a:p>
        </p:txBody>
      </p:sp>
      <p:pic>
        <p:nvPicPr>
          <p:cNvPr id="8" name="Picture 7" descr="A yellow and brown jacket&#10;&#10;AI-generated content may be incorrect.">
            <a:extLst>
              <a:ext uri="{FF2B5EF4-FFF2-40B4-BE49-F238E27FC236}">
                <a16:creationId xmlns:a16="http://schemas.microsoft.com/office/drawing/2014/main" id="{9A18B872-2017-EC8E-EDD5-CB9A629CA0F2}"/>
              </a:ext>
            </a:extLst>
          </p:cNvPr>
          <p:cNvPicPr>
            <a:picLocks noChangeAspect="1"/>
          </p:cNvPicPr>
          <p:nvPr/>
        </p:nvPicPr>
        <p:blipFill>
          <a:blip r:embed="rId2" cstate="print">
            <a:extLst>
              <a:ext uri="{28A0092B-C50C-407E-A947-70E740481C1C}">
                <a14:useLocalDpi xmlns:a14="http://schemas.microsoft.com/office/drawing/2010/main" val="0"/>
              </a:ext>
            </a:extLst>
          </a:blip>
          <a:srcRect l="16468" t="-1974" r="16503" b="1974"/>
          <a:stretch>
            <a:fillRect/>
          </a:stretch>
        </p:blipFill>
        <p:spPr bwMode="auto">
          <a:xfrm>
            <a:off x="3537555" y="992663"/>
            <a:ext cx="1882275" cy="2734185"/>
          </a:xfrm>
          <a:prstGeom prst="rect">
            <a:avLst/>
          </a:prstGeom>
          <a:noFill/>
          <a:ln>
            <a:noFill/>
          </a:ln>
        </p:spPr>
      </p:pic>
      <p:pic>
        <p:nvPicPr>
          <p:cNvPr id="3" name="Picture 2" descr="A black and gold sign with white text&#10;&#10;AI-generated content may be incorrect.">
            <a:extLst>
              <a:ext uri="{FF2B5EF4-FFF2-40B4-BE49-F238E27FC236}">
                <a16:creationId xmlns:a16="http://schemas.microsoft.com/office/drawing/2014/main" id="{80DF043E-E04F-18AE-19B9-25A545B8A2D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13311" y="1537321"/>
            <a:ext cx="1749133" cy="1758306"/>
          </a:xfrm>
          <a:prstGeom prst="rect">
            <a:avLst/>
          </a:prstGeom>
          <a:noFill/>
          <a:ln>
            <a:noFill/>
          </a:ln>
        </p:spPr>
      </p:pic>
      <p:pic>
        <p:nvPicPr>
          <p:cNvPr id="5" name="Picture 4" descr="A close-up of a logo on a fabric&#10;&#10;AI-generated content may be incorrect.">
            <a:extLst>
              <a:ext uri="{FF2B5EF4-FFF2-40B4-BE49-F238E27FC236}">
                <a16:creationId xmlns:a16="http://schemas.microsoft.com/office/drawing/2014/main" id="{7115805B-CA0B-28DC-1A22-E2D9D95957E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73912" y="3879911"/>
            <a:ext cx="4226224" cy="2377251"/>
          </a:xfrm>
          <a:prstGeom prst="rect">
            <a:avLst/>
          </a:prstGeom>
          <a:noFill/>
          <a:ln>
            <a:noFill/>
          </a:ln>
        </p:spPr>
      </p:pic>
      <p:pic>
        <p:nvPicPr>
          <p:cNvPr id="10" name="Picture 9" descr="A machine with blue wires&#10;&#10;AI-generated content may be incorrect.">
            <a:extLst>
              <a:ext uri="{FF2B5EF4-FFF2-40B4-BE49-F238E27FC236}">
                <a16:creationId xmlns:a16="http://schemas.microsoft.com/office/drawing/2014/main" id="{39030519-124D-C013-B41D-6B7E98D48E5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012826" y="992663"/>
            <a:ext cx="3439932" cy="2660262"/>
          </a:xfrm>
          <a:prstGeom prst="rect">
            <a:avLst/>
          </a:prstGeom>
          <a:noFill/>
          <a:ln>
            <a:noFill/>
          </a:ln>
        </p:spPr>
      </p:pic>
      <p:pic>
        <p:nvPicPr>
          <p:cNvPr id="11" name="Picture 10" descr="A close-up of a machine&#10;&#10;AI-generated content may be incorrect.">
            <a:extLst>
              <a:ext uri="{FF2B5EF4-FFF2-40B4-BE49-F238E27FC236}">
                <a16:creationId xmlns:a16="http://schemas.microsoft.com/office/drawing/2014/main" id="{9F4CD75E-D72D-E493-9C77-90693067E04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012826" y="3665499"/>
            <a:ext cx="3439933" cy="2591663"/>
          </a:xfrm>
          <a:prstGeom prst="rect">
            <a:avLst/>
          </a:prstGeom>
          <a:noFill/>
          <a:ln>
            <a:noFill/>
          </a:ln>
        </p:spPr>
      </p:pic>
    </p:spTree>
    <p:extLst>
      <p:ext uri="{BB962C8B-B14F-4D97-AF65-F5344CB8AC3E}">
        <p14:creationId xmlns:p14="http://schemas.microsoft.com/office/powerpoint/2010/main" val="2713061895"/>
      </p:ext>
    </p:extLst>
  </p:cSld>
  <p:clrMapOvr>
    <a:masterClrMapping/>
  </p:clrMapOvr>
  <mc:AlternateContent xmlns:mc="http://schemas.openxmlformats.org/markup-compatibility/2006" xmlns:p14="http://schemas.microsoft.com/office/powerpoint/2010/main">
    <mc:Choice Requires="p14">
      <p:transition spd="slow" p14:dur="2000" advTm="9000"/>
    </mc:Choice>
    <mc:Fallback xmlns="">
      <p:transition spd="slow" advTm="9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50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40ED6D4-97C3-C611-FB65-F0C1FEFF6B8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BDD94BE-1B3E-6294-C871-B6C07BFF3819}"/>
              </a:ext>
            </a:extLst>
          </p:cNvPr>
          <p:cNvSpPr>
            <a:spLocks noGrp="1"/>
          </p:cNvSpPr>
          <p:nvPr>
            <p:ph type="title"/>
          </p:nvPr>
        </p:nvSpPr>
        <p:spPr>
          <a:xfrm>
            <a:off x="838200" y="18256"/>
            <a:ext cx="10515600" cy="934782"/>
          </a:xfrm>
        </p:spPr>
        <p:txBody>
          <a:bodyPr>
            <a:noAutofit/>
          </a:bodyPr>
          <a:lstStyle/>
          <a:p>
            <a:r>
              <a:rPr lang="en-US" dirty="0"/>
              <a:t>Air Heater Selection	</a:t>
            </a:r>
          </a:p>
        </p:txBody>
      </p:sp>
      <p:sp>
        <p:nvSpPr>
          <p:cNvPr id="24" name="Footer Placeholder 9">
            <a:extLst>
              <a:ext uri="{FF2B5EF4-FFF2-40B4-BE49-F238E27FC236}">
                <a16:creationId xmlns:a16="http://schemas.microsoft.com/office/drawing/2014/main" id="{4BB22B12-D9CB-7E2F-64E0-2B8D121971DE}"/>
              </a:ext>
            </a:extLst>
          </p:cNvPr>
          <p:cNvSpPr>
            <a:spLocks noGrp="1"/>
          </p:cNvSpPr>
          <p:nvPr>
            <p:ph type="ftr" sz="quarter" idx="11"/>
          </p:nvPr>
        </p:nvSpPr>
        <p:spPr>
          <a:xfrm>
            <a:off x="4376034" y="6398222"/>
            <a:ext cx="3439933" cy="276899"/>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AC1B27"/>
                </a:solidFill>
                <a:effectLst/>
                <a:uLnTx/>
                <a:uFillTx/>
                <a:latin typeface="Inter"/>
                <a:ea typeface="+mn-ea"/>
                <a:cs typeface="+mn-cs"/>
              </a:rPr>
              <a:t>Convectronics </a:t>
            </a:r>
            <a:r>
              <a:rPr kumimoji="0" lang="en-US" sz="1200" b="0" i="0" u="none" strike="noStrike" kern="1200" cap="none" spc="0" normalizeH="0" baseline="0" noProof="0" dirty="0">
                <a:ln>
                  <a:noFill/>
                </a:ln>
                <a:solidFill>
                  <a:srgbClr val="AC1B27"/>
                </a:solidFill>
                <a:effectLst/>
                <a:uLnTx/>
                <a:uFillTx/>
                <a:latin typeface="Inter"/>
                <a:ea typeface="+mn-ea"/>
                <a:cs typeface="+mn-cs"/>
                <a:sym typeface="Symbol" panose="05050102010706020507" pitchFamily="18" charset="2"/>
              </a:rPr>
              <a:t> Heaters, Sensors, Controls</a:t>
            </a:r>
            <a:endParaRPr kumimoji="0" lang="en-US" sz="1200" b="0" i="0" u="none" strike="noStrike" kern="1200" cap="none" spc="0" normalizeH="0" baseline="0" noProof="0" dirty="0">
              <a:ln>
                <a:noFill/>
              </a:ln>
              <a:solidFill>
                <a:srgbClr val="AC1B27"/>
              </a:solidFill>
              <a:effectLst/>
              <a:uLnTx/>
              <a:uFillTx/>
              <a:latin typeface="Inter"/>
              <a:ea typeface="+mn-ea"/>
              <a:cs typeface="+mn-cs"/>
            </a:endParaRPr>
          </a:p>
        </p:txBody>
      </p:sp>
      <p:sp>
        <p:nvSpPr>
          <p:cNvPr id="26" name="Footer Placeholder 9">
            <a:extLst>
              <a:ext uri="{FF2B5EF4-FFF2-40B4-BE49-F238E27FC236}">
                <a16:creationId xmlns:a16="http://schemas.microsoft.com/office/drawing/2014/main" id="{213DFDE5-DD8B-892F-A9A1-7D1E6C2D60EE}"/>
              </a:ext>
            </a:extLst>
          </p:cNvPr>
          <p:cNvSpPr txBox="1">
            <a:spLocks/>
          </p:cNvSpPr>
          <p:nvPr/>
        </p:nvSpPr>
        <p:spPr>
          <a:xfrm>
            <a:off x="10319656" y="6398222"/>
            <a:ext cx="1567543" cy="2768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AC1B27"/>
                </a:solidFill>
                <a:effectLst/>
                <a:uLnTx/>
                <a:uFillTx/>
                <a:latin typeface="Inter"/>
                <a:ea typeface="+mn-ea"/>
                <a:cs typeface="+mn-cs"/>
              </a:rPr>
              <a:t>convectronics.com</a:t>
            </a:r>
          </a:p>
        </p:txBody>
      </p:sp>
      <p:pic>
        <p:nvPicPr>
          <p:cNvPr id="2" name="Picture 1" descr="Nitrogen Gas Heater">
            <a:extLst>
              <a:ext uri="{FF2B5EF4-FFF2-40B4-BE49-F238E27FC236}">
                <a16:creationId xmlns:a16="http://schemas.microsoft.com/office/drawing/2014/main" id="{86CBF036-30FA-8D49-BB53-11B61BE8894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230983" y="1264936"/>
            <a:ext cx="4292109" cy="4292109"/>
          </a:xfrm>
          <a:prstGeom prst="rect">
            <a:avLst/>
          </a:prstGeom>
          <a:noFill/>
          <a:ln>
            <a:noFill/>
          </a:ln>
        </p:spPr>
      </p:pic>
      <p:pic>
        <p:nvPicPr>
          <p:cNvPr id="6" name="Picture 5" descr="A metal cylinder with red wires&#10;&#10;AI-generated content may be incorrect.">
            <a:extLst>
              <a:ext uri="{FF2B5EF4-FFF2-40B4-BE49-F238E27FC236}">
                <a16:creationId xmlns:a16="http://schemas.microsoft.com/office/drawing/2014/main" id="{F775BE9B-2D72-E24F-5060-50148C6EFB6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50153" y="2892433"/>
            <a:ext cx="2952750" cy="2952750"/>
          </a:xfrm>
          <a:prstGeom prst="rect">
            <a:avLst/>
          </a:prstGeom>
          <a:noFill/>
          <a:ln>
            <a:noFill/>
          </a:ln>
        </p:spPr>
      </p:pic>
      <p:sp>
        <p:nvSpPr>
          <p:cNvPr id="9" name="TextBox 8">
            <a:extLst>
              <a:ext uri="{FF2B5EF4-FFF2-40B4-BE49-F238E27FC236}">
                <a16:creationId xmlns:a16="http://schemas.microsoft.com/office/drawing/2014/main" id="{9E4EC962-9B95-3563-2075-8216A34FDAF6}"/>
              </a:ext>
            </a:extLst>
          </p:cNvPr>
          <p:cNvSpPr txBox="1"/>
          <p:nvPr/>
        </p:nvSpPr>
        <p:spPr>
          <a:xfrm>
            <a:off x="254479" y="1264936"/>
            <a:ext cx="6098874" cy="325499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Inter"/>
                <a:ea typeface="+mn-ea"/>
                <a:cs typeface="+mn-cs"/>
              </a:rPr>
              <a:t>Nitrogen Gas Heater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prstClr val="black"/>
              </a:solidFill>
              <a:effectLst/>
              <a:uLnTx/>
              <a:uFillTx/>
              <a:latin typeface="Inte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prstClr val="black"/>
                </a:solidFill>
                <a:effectLst/>
                <a:uLnTx/>
                <a:uFillTx/>
                <a:latin typeface="Inter"/>
                <a:ea typeface="+mn-ea"/>
                <a:cs typeface="+mn-cs"/>
              </a:rPr>
              <a:t>(Instruments for Science — from Scientists)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Inte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Inter"/>
                <a:ea typeface="+mn-ea"/>
                <a:cs typeface="+mn-cs"/>
              </a:rPr>
              <a:t>The </a:t>
            </a:r>
            <a:r>
              <a:rPr kumimoji="0" lang="en-US" sz="1600" b="1" i="0" u="none" strike="noStrike" kern="1200" cap="none" spc="0" normalizeH="0" baseline="0" noProof="0" dirty="0">
                <a:ln>
                  <a:noFill/>
                </a:ln>
                <a:solidFill>
                  <a:prstClr val="black"/>
                </a:solidFill>
                <a:effectLst/>
                <a:uLnTx/>
                <a:uFillTx/>
                <a:latin typeface="Inter"/>
                <a:ea typeface="+mn-ea"/>
                <a:cs typeface="+mn-cs"/>
              </a:rPr>
              <a:t>Nitrogen Gas Heater</a:t>
            </a:r>
            <a:r>
              <a:rPr kumimoji="0" lang="en-US" sz="1600" b="0" i="0" u="none" strike="noStrike" kern="1200" cap="none" spc="0" normalizeH="0" baseline="0" noProof="0" dirty="0">
                <a:ln>
                  <a:noFill/>
                </a:ln>
                <a:solidFill>
                  <a:prstClr val="black"/>
                </a:solidFill>
                <a:effectLst/>
                <a:uLnTx/>
                <a:uFillTx/>
                <a:latin typeface="Inter"/>
                <a:ea typeface="+mn-ea"/>
                <a:cs typeface="+mn-cs"/>
              </a:rPr>
              <a:t> is designed to </a:t>
            </a:r>
            <a:r>
              <a:rPr kumimoji="0" lang="en-US" sz="1600" b="1" i="0" u="none" strike="noStrike" kern="1200" cap="none" spc="0" normalizeH="0" baseline="0" noProof="0" dirty="0">
                <a:ln>
                  <a:noFill/>
                </a:ln>
                <a:solidFill>
                  <a:prstClr val="black"/>
                </a:solidFill>
                <a:effectLst/>
                <a:uLnTx/>
                <a:uFillTx/>
                <a:latin typeface="Inter"/>
                <a:ea typeface="+mn-ea"/>
                <a:cs typeface="+mn-cs"/>
              </a:rPr>
              <a:t>precisely regulate the temperature of nonflammable gases</a:t>
            </a:r>
            <a:r>
              <a:rPr kumimoji="0" lang="en-US" sz="1600" b="0" i="0" u="none" strike="noStrike" kern="1200" cap="none" spc="0" normalizeH="0" baseline="0" noProof="0" dirty="0">
                <a:ln>
                  <a:noFill/>
                </a:ln>
                <a:solidFill>
                  <a:prstClr val="black"/>
                </a:solidFill>
                <a:effectLst/>
                <a:uLnTx/>
                <a:uFillTx/>
                <a:latin typeface="Inter"/>
                <a:ea typeface="+mn-ea"/>
                <a:cs typeface="+mn-cs"/>
              </a:rPr>
              <a:t>, providing a </a:t>
            </a:r>
            <a:r>
              <a:rPr kumimoji="0" lang="en-US" sz="1600" b="1" i="0" u="none" strike="noStrike" kern="1200" cap="none" spc="0" normalizeH="0" baseline="0" noProof="0" dirty="0">
                <a:ln>
                  <a:noFill/>
                </a:ln>
                <a:solidFill>
                  <a:prstClr val="black"/>
                </a:solidFill>
                <a:effectLst/>
                <a:uLnTx/>
                <a:uFillTx/>
                <a:latin typeface="Inter"/>
                <a:ea typeface="+mn-ea"/>
                <a:cs typeface="+mn-cs"/>
              </a:rPr>
              <a:t>safe and reliable heat source</a:t>
            </a:r>
            <a:r>
              <a:rPr kumimoji="0" lang="en-US" sz="1600" b="0" i="0" u="none" strike="noStrike" kern="1200" cap="none" spc="0" normalizeH="0" baseline="0" noProof="0" dirty="0">
                <a:ln>
                  <a:noFill/>
                </a:ln>
                <a:solidFill>
                  <a:prstClr val="black"/>
                </a:solidFill>
                <a:effectLst/>
                <a:uLnTx/>
                <a:uFillTx/>
                <a:latin typeface="Inter"/>
                <a:ea typeface="+mn-ea"/>
                <a:cs typeface="+mn-cs"/>
              </a:rPr>
              <a:t> for use in </a:t>
            </a:r>
            <a:r>
              <a:rPr kumimoji="0" lang="en-US" sz="1600" b="1" i="0" u="none" strike="noStrike" kern="1200" cap="none" spc="0" normalizeH="0" baseline="0" noProof="0" dirty="0">
                <a:ln>
                  <a:noFill/>
                </a:ln>
                <a:solidFill>
                  <a:prstClr val="black"/>
                </a:solidFill>
                <a:effectLst/>
                <a:uLnTx/>
                <a:uFillTx/>
                <a:latin typeface="Inter"/>
                <a:ea typeface="+mn-ea"/>
                <a:cs typeface="+mn-cs"/>
              </a:rPr>
              <a:t>safety-critical environments</a:t>
            </a:r>
            <a:r>
              <a:rPr kumimoji="0" lang="en-US" sz="1600" b="0" i="0" u="none" strike="noStrike" kern="1200" cap="none" spc="0" normalizeH="0" baseline="0" noProof="0" dirty="0">
                <a:ln>
                  <a:noFill/>
                </a:ln>
                <a:solidFill>
                  <a:prstClr val="black"/>
                </a:solidFill>
                <a:effectLst/>
                <a:uLnTx/>
                <a:uFillTx/>
                <a:latin typeface="Inter"/>
                <a:ea typeface="+mn-ea"/>
                <a:cs typeface="+mn-cs"/>
              </a:rPr>
              <a:t>. Its </a:t>
            </a:r>
            <a:r>
              <a:rPr kumimoji="0" lang="en-US" sz="1600" b="1" i="0" u="none" strike="noStrike" kern="1200" cap="none" spc="0" normalizeH="0" baseline="0" noProof="0" dirty="0">
                <a:ln>
                  <a:noFill/>
                </a:ln>
                <a:solidFill>
                  <a:prstClr val="black"/>
                </a:solidFill>
                <a:effectLst/>
                <a:uLnTx/>
                <a:uFillTx/>
                <a:latin typeface="Inter"/>
                <a:ea typeface="+mn-ea"/>
                <a:cs typeface="+mn-cs"/>
              </a:rPr>
              <a:t>intrinsically safe design</a:t>
            </a:r>
            <a:r>
              <a:rPr kumimoji="0" lang="en-US" sz="1600" b="0" i="0" u="none" strike="noStrike" kern="1200" cap="none" spc="0" normalizeH="0" baseline="0" noProof="0" dirty="0">
                <a:ln>
                  <a:noFill/>
                </a:ln>
                <a:solidFill>
                  <a:prstClr val="black"/>
                </a:solidFill>
                <a:effectLst/>
                <a:uLnTx/>
                <a:uFillTx/>
                <a:latin typeface="Inter"/>
                <a:ea typeface="+mn-ea"/>
                <a:cs typeface="+mn-cs"/>
              </a:rPr>
              <a:t> makes it ideal for both </a:t>
            </a:r>
            <a:r>
              <a:rPr kumimoji="0" lang="en-US" sz="1600" b="1" i="0" u="none" strike="noStrike" kern="1200" cap="none" spc="0" normalizeH="0" baseline="0" noProof="0" dirty="0">
                <a:ln>
                  <a:noFill/>
                </a:ln>
                <a:solidFill>
                  <a:prstClr val="black"/>
                </a:solidFill>
                <a:effectLst/>
                <a:uLnTx/>
                <a:uFillTx/>
                <a:latin typeface="Inter"/>
                <a:ea typeface="+mn-ea"/>
                <a:cs typeface="+mn-cs"/>
              </a:rPr>
              <a:t>laboratory and classroom applications</a:t>
            </a:r>
            <a:r>
              <a:rPr kumimoji="0" lang="en-US" sz="1600" b="0" i="0" u="none" strike="noStrike" kern="1200" cap="none" spc="0" normalizeH="0" baseline="0" noProof="0" dirty="0">
                <a:ln>
                  <a:noFill/>
                </a:ln>
                <a:solidFill>
                  <a:prstClr val="black"/>
                </a:solidFill>
                <a:effectLst/>
                <a:uLnTx/>
                <a:uFillTx/>
                <a:latin typeface="Inter"/>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Inte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Inter"/>
                <a:ea typeface="+mn-ea"/>
                <a:cs typeface="+mn-cs"/>
              </a:rPr>
              <a:t>Specifications:</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Inter"/>
                <a:ea typeface="+mn-ea"/>
                <a:cs typeface="+mn-cs"/>
              </a:rPr>
              <a:t>Dimensions: 19 x 4.5 x 5.5 inches</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Inter"/>
                <a:ea typeface="+mn-ea"/>
                <a:cs typeface="+mn-cs"/>
              </a:rPr>
              <a:t>Weight: 4 lbs</a:t>
            </a:r>
          </a:p>
        </p:txBody>
      </p:sp>
    </p:spTree>
    <p:extLst>
      <p:ext uri="{BB962C8B-B14F-4D97-AF65-F5344CB8AC3E}">
        <p14:creationId xmlns:p14="http://schemas.microsoft.com/office/powerpoint/2010/main" val="3657706608"/>
      </p:ext>
    </p:extLst>
  </p:cSld>
  <p:clrMapOvr>
    <a:masterClrMapping/>
  </p:clrMapOvr>
  <mc:AlternateContent xmlns:mc="http://schemas.openxmlformats.org/markup-compatibility/2006" xmlns:p14="http://schemas.microsoft.com/office/powerpoint/2010/main">
    <mc:Choice Requires="p14">
      <p:transition spd="slow" p14:dur="2000" advTm="17000"/>
    </mc:Choice>
    <mc:Fallback xmlns="">
      <p:transition spd="slow" advTm="17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4AF0066-DBF6-AC62-DD3A-8A4F2FD2FC5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BD3B6A1-BD1E-DF9E-FE43-62DFECCDDDE4}"/>
              </a:ext>
            </a:extLst>
          </p:cNvPr>
          <p:cNvSpPr>
            <a:spLocks noGrp="1"/>
          </p:cNvSpPr>
          <p:nvPr>
            <p:ph type="title"/>
          </p:nvPr>
        </p:nvSpPr>
        <p:spPr>
          <a:xfrm>
            <a:off x="838200" y="18256"/>
            <a:ext cx="10515600" cy="934782"/>
          </a:xfrm>
        </p:spPr>
        <p:txBody>
          <a:bodyPr>
            <a:noAutofit/>
          </a:bodyPr>
          <a:lstStyle/>
          <a:p>
            <a:r>
              <a:rPr lang="en-US" dirty="0"/>
              <a:t>Air Heater Selection</a:t>
            </a:r>
          </a:p>
        </p:txBody>
      </p:sp>
      <p:sp>
        <p:nvSpPr>
          <p:cNvPr id="12" name="Footer Placeholder 9">
            <a:extLst>
              <a:ext uri="{FF2B5EF4-FFF2-40B4-BE49-F238E27FC236}">
                <a16:creationId xmlns:a16="http://schemas.microsoft.com/office/drawing/2014/main" id="{A34B0F02-736B-64E8-965E-072011496F1F}"/>
              </a:ext>
            </a:extLst>
          </p:cNvPr>
          <p:cNvSpPr>
            <a:spLocks noGrp="1"/>
          </p:cNvSpPr>
          <p:nvPr>
            <p:ph type="ftr" sz="quarter" idx="11"/>
          </p:nvPr>
        </p:nvSpPr>
        <p:spPr>
          <a:xfrm>
            <a:off x="4376034" y="6398222"/>
            <a:ext cx="3439933" cy="276899"/>
          </a:xfrm>
        </p:spPr>
        <p:txBody>
          <a:bodyPr/>
          <a:lstStyle/>
          <a:p>
            <a:pPr algn="ctr"/>
            <a:r>
              <a:rPr lang="en-US" dirty="0"/>
              <a:t>Convectronics </a:t>
            </a:r>
            <a:r>
              <a:rPr lang="en-US" dirty="0">
                <a:sym typeface="Symbol" panose="05050102010706020507" pitchFamily="18" charset="2"/>
              </a:rPr>
              <a:t> Heaters, Sensors, Controls</a:t>
            </a:r>
            <a:endParaRPr lang="en-US" dirty="0"/>
          </a:p>
        </p:txBody>
      </p:sp>
      <p:sp>
        <p:nvSpPr>
          <p:cNvPr id="13" name="Footer Placeholder 9">
            <a:extLst>
              <a:ext uri="{FF2B5EF4-FFF2-40B4-BE49-F238E27FC236}">
                <a16:creationId xmlns:a16="http://schemas.microsoft.com/office/drawing/2014/main" id="{C14BD34C-0A3C-759D-5453-0460177BE71F}"/>
              </a:ext>
            </a:extLst>
          </p:cNvPr>
          <p:cNvSpPr txBox="1">
            <a:spLocks/>
          </p:cNvSpPr>
          <p:nvPr/>
        </p:nvSpPr>
        <p:spPr>
          <a:xfrm>
            <a:off x="10319656" y="6398222"/>
            <a:ext cx="1567543" cy="2768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200" dirty="0">
                <a:solidFill>
                  <a:srgbClr val="AC1B27"/>
                </a:solidFill>
              </a:rPr>
              <a:t>convectronics.com</a:t>
            </a:r>
          </a:p>
        </p:txBody>
      </p:sp>
      <p:sp>
        <p:nvSpPr>
          <p:cNvPr id="3" name="TextBox 2">
            <a:extLst>
              <a:ext uri="{FF2B5EF4-FFF2-40B4-BE49-F238E27FC236}">
                <a16:creationId xmlns:a16="http://schemas.microsoft.com/office/drawing/2014/main" id="{15762D9A-9CC0-0BE1-9857-BE58643D9230}"/>
              </a:ext>
            </a:extLst>
          </p:cNvPr>
          <p:cNvSpPr txBox="1"/>
          <p:nvPr/>
        </p:nvSpPr>
        <p:spPr>
          <a:xfrm>
            <a:off x="1074843" y="1025466"/>
            <a:ext cx="5542472" cy="2800767"/>
          </a:xfrm>
          <a:prstGeom prst="rect">
            <a:avLst/>
          </a:prstGeom>
          <a:noFill/>
        </p:spPr>
        <p:txBody>
          <a:bodyPr wrap="square">
            <a:spAutoFit/>
          </a:bodyPr>
          <a:lstStyle/>
          <a:p>
            <a:pPr>
              <a:buNone/>
            </a:pPr>
            <a:r>
              <a:rPr lang="en-US" sz="1600" b="1" dirty="0"/>
              <a:t>005 Series Air Heaters</a:t>
            </a:r>
          </a:p>
          <a:p>
            <a:pPr>
              <a:buNone/>
            </a:pPr>
            <a:endParaRPr lang="en-US" sz="1600" b="1" dirty="0"/>
          </a:p>
          <a:p>
            <a:pPr>
              <a:buNone/>
            </a:pPr>
            <a:r>
              <a:rPr lang="en-US" sz="1600" dirty="0"/>
              <a:t>The </a:t>
            </a:r>
            <a:r>
              <a:rPr lang="en-US" sz="1600" b="1" dirty="0"/>
              <a:t>005 Series</a:t>
            </a:r>
            <a:r>
              <a:rPr lang="en-US" sz="1600" dirty="0"/>
              <a:t> air heaters feature a </a:t>
            </a:r>
            <a:r>
              <a:rPr lang="en-US" sz="1600" b="1" dirty="0"/>
              <a:t>modular design</a:t>
            </a:r>
            <a:r>
              <a:rPr lang="en-US" sz="1600" dirty="0"/>
              <a:t> with </a:t>
            </a:r>
            <a:r>
              <a:rPr lang="en-US" sz="1600" b="1" dirty="0"/>
              <a:t>no back pressure</a:t>
            </a:r>
            <a:r>
              <a:rPr lang="en-US" sz="1600" dirty="0"/>
              <a:t>, making them ideal for applications requiring the </a:t>
            </a:r>
            <a:r>
              <a:rPr lang="en-US" sz="1600" b="1" dirty="0"/>
              <a:t>highest air flow rates</a:t>
            </a:r>
            <a:r>
              <a:rPr lang="en-US" sz="1600" dirty="0"/>
              <a:t>. These heaters are designed to operate within a </a:t>
            </a:r>
            <a:r>
              <a:rPr lang="en-US" sz="1600" b="1" dirty="0"/>
              <a:t>customer-supplied plenum or duct system</a:t>
            </a:r>
            <a:r>
              <a:rPr lang="en-US" sz="1600" dirty="0"/>
              <a:t> for maximum flexibility and integration.</a:t>
            </a:r>
          </a:p>
          <a:p>
            <a:pPr>
              <a:buNone/>
            </a:pPr>
            <a:endParaRPr lang="en-US" sz="1600" dirty="0"/>
          </a:p>
          <a:p>
            <a:pPr>
              <a:buNone/>
            </a:pPr>
            <a:r>
              <a:rPr lang="en-US" sz="1600" b="1" dirty="0"/>
              <a:t>Specifications</a:t>
            </a:r>
          </a:p>
          <a:p>
            <a:pPr marL="285750" indent="-285750">
              <a:buFont typeface="Arial" panose="020B0604020202020204" pitchFamily="34" charset="0"/>
              <a:buChar char="•"/>
            </a:pPr>
            <a:r>
              <a:rPr lang="en-US" sz="1600" b="1" dirty="0"/>
              <a:t>Wattage Range:</a:t>
            </a:r>
            <a:r>
              <a:rPr lang="en-US" sz="1600" dirty="0"/>
              <a:t> 350 – 8,550 Watts</a:t>
            </a:r>
          </a:p>
          <a:p>
            <a:endParaRPr lang="en-US" sz="1600" dirty="0"/>
          </a:p>
        </p:txBody>
      </p:sp>
      <p:pic>
        <p:nvPicPr>
          <p:cNvPr id="9" name="Picture 8" descr="A close-up of a wire spring&#10;&#10;AI-generated content may be incorrect.">
            <a:extLst>
              <a:ext uri="{FF2B5EF4-FFF2-40B4-BE49-F238E27FC236}">
                <a16:creationId xmlns:a16="http://schemas.microsoft.com/office/drawing/2014/main" id="{AA35A2F1-B13D-2143-3134-5AC6E9DE36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17744" y="1229110"/>
            <a:ext cx="4761701" cy="2795358"/>
          </a:xfrm>
          <a:prstGeom prst="rect">
            <a:avLst/>
          </a:prstGeom>
        </p:spPr>
      </p:pic>
      <p:pic>
        <p:nvPicPr>
          <p:cNvPr id="16" name="Picture 15" descr="A sound wave with many vertical lines&#10;&#10;AI-generated content may be incorrect.">
            <a:extLst>
              <a:ext uri="{FF2B5EF4-FFF2-40B4-BE49-F238E27FC236}">
                <a16:creationId xmlns:a16="http://schemas.microsoft.com/office/drawing/2014/main" id="{A40D9B98-D9D7-08C7-E849-18BB5BB231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64740" y="4362797"/>
            <a:ext cx="7033854" cy="1266093"/>
          </a:xfrm>
          <a:prstGeom prst="rect">
            <a:avLst/>
          </a:prstGeom>
        </p:spPr>
      </p:pic>
    </p:spTree>
    <p:extLst>
      <p:ext uri="{BB962C8B-B14F-4D97-AF65-F5344CB8AC3E}">
        <p14:creationId xmlns:p14="http://schemas.microsoft.com/office/powerpoint/2010/main" val="4102698199"/>
      </p:ext>
    </p:extLst>
  </p:cSld>
  <p:clrMapOvr>
    <a:masterClrMapping/>
  </p:clrMapOvr>
  <mc:AlternateContent xmlns:mc="http://schemas.openxmlformats.org/markup-compatibility/2006" xmlns:p14="http://schemas.microsoft.com/office/powerpoint/2010/main">
    <mc:Choice Requires="p14">
      <p:transition spd="slow" p14:dur="2000" advTm="12000"/>
    </mc:Choice>
    <mc:Fallback xmlns="">
      <p:transition spd="slow" advTm="1200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6607F5A-DB2A-81A7-CC92-695BCAA56975}"/>
            </a:ext>
          </a:extLst>
        </p:cNvPr>
        <p:cNvGrpSpPr/>
        <p:nvPr/>
      </p:nvGrpSpPr>
      <p:grpSpPr>
        <a:xfrm>
          <a:off x="0" y="0"/>
          <a:ext cx="0" cy="0"/>
          <a:chOff x="0" y="0"/>
          <a:chExt cx="0" cy="0"/>
        </a:xfrm>
      </p:grpSpPr>
      <p:pic>
        <p:nvPicPr>
          <p:cNvPr id="6" name="Picture 5" descr="A long metal pipe with a couple of screws&#10;&#10;AI-generated content may be incorrect.">
            <a:extLst>
              <a:ext uri="{FF2B5EF4-FFF2-40B4-BE49-F238E27FC236}">
                <a16:creationId xmlns:a16="http://schemas.microsoft.com/office/drawing/2014/main" id="{B307565D-BE68-CECA-3DA9-F69115C6C0D6}"/>
              </a:ext>
            </a:extLst>
          </p:cNvPr>
          <p:cNvPicPr>
            <a:picLocks noChangeAspect="1"/>
          </p:cNvPicPr>
          <p:nvPr/>
        </p:nvPicPr>
        <p:blipFill>
          <a:blip r:embed="rId2">
            <a:extLst>
              <a:ext uri="{28A0092B-C50C-407E-A947-70E740481C1C}">
                <a14:useLocalDpi xmlns:a14="http://schemas.microsoft.com/office/drawing/2010/main" val="0"/>
              </a:ext>
            </a:extLst>
          </a:blip>
          <a:srcRect t="28461" b="27414"/>
          <a:stretch>
            <a:fillRect/>
          </a:stretch>
        </p:blipFill>
        <p:spPr bwMode="auto">
          <a:xfrm>
            <a:off x="606641" y="4945122"/>
            <a:ext cx="3046660" cy="1344338"/>
          </a:xfrm>
          <a:prstGeom prst="rect">
            <a:avLst/>
          </a:prstGeom>
          <a:noFill/>
          <a:ln>
            <a:noFill/>
          </a:ln>
        </p:spPr>
      </p:pic>
      <p:pic>
        <p:nvPicPr>
          <p:cNvPr id="7" name="Picture 6" descr="A close-up of a pipe&#10;&#10;AI-generated content may be incorrect.">
            <a:extLst>
              <a:ext uri="{FF2B5EF4-FFF2-40B4-BE49-F238E27FC236}">
                <a16:creationId xmlns:a16="http://schemas.microsoft.com/office/drawing/2014/main" id="{B0E42BD1-C816-A018-9786-EDE231BDEA9B}"/>
              </a:ext>
            </a:extLst>
          </p:cNvPr>
          <p:cNvPicPr>
            <a:picLocks noChangeAspect="1"/>
          </p:cNvPicPr>
          <p:nvPr/>
        </p:nvPicPr>
        <p:blipFill>
          <a:blip r:embed="rId3">
            <a:extLst>
              <a:ext uri="{28A0092B-C50C-407E-A947-70E740481C1C}">
                <a14:useLocalDpi xmlns:a14="http://schemas.microsoft.com/office/drawing/2010/main" val="0"/>
              </a:ext>
            </a:extLst>
          </a:blip>
          <a:srcRect t="18645" b="14194"/>
          <a:stretch>
            <a:fillRect/>
          </a:stretch>
        </p:blipFill>
        <p:spPr bwMode="auto">
          <a:xfrm>
            <a:off x="4361367" y="4846712"/>
            <a:ext cx="2907013" cy="1952372"/>
          </a:xfrm>
          <a:prstGeom prst="rect">
            <a:avLst/>
          </a:prstGeom>
          <a:noFill/>
          <a:ln>
            <a:noFill/>
          </a:ln>
        </p:spPr>
      </p:pic>
      <p:sp>
        <p:nvSpPr>
          <p:cNvPr id="4" name="Title 3">
            <a:extLst>
              <a:ext uri="{FF2B5EF4-FFF2-40B4-BE49-F238E27FC236}">
                <a16:creationId xmlns:a16="http://schemas.microsoft.com/office/drawing/2014/main" id="{CB0E976E-A5F2-E3FC-87D4-49E6BD74A29D}"/>
              </a:ext>
            </a:extLst>
          </p:cNvPr>
          <p:cNvSpPr>
            <a:spLocks noGrp="1"/>
          </p:cNvSpPr>
          <p:nvPr>
            <p:ph type="title"/>
          </p:nvPr>
        </p:nvSpPr>
        <p:spPr>
          <a:xfrm>
            <a:off x="838200" y="18256"/>
            <a:ext cx="10515600" cy="934782"/>
          </a:xfrm>
        </p:spPr>
        <p:txBody>
          <a:bodyPr>
            <a:noAutofit/>
          </a:bodyPr>
          <a:lstStyle/>
          <a:p>
            <a:r>
              <a:rPr lang="en-US" dirty="0"/>
              <a:t>Air Heater Selection</a:t>
            </a:r>
          </a:p>
        </p:txBody>
      </p:sp>
      <p:sp>
        <p:nvSpPr>
          <p:cNvPr id="12" name="Footer Placeholder 9">
            <a:extLst>
              <a:ext uri="{FF2B5EF4-FFF2-40B4-BE49-F238E27FC236}">
                <a16:creationId xmlns:a16="http://schemas.microsoft.com/office/drawing/2014/main" id="{BCE6E4DA-4B40-920A-D46D-1D0317276D12}"/>
              </a:ext>
            </a:extLst>
          </p:cNvPr>
          <p:cNvSpPr>
            <a:spLocks noGrp="1"/>
          </p:cNvSpPr>
          <p:nvPr>
            <p:ph type="ftr" sz="quarter" idx="11"/>
          </p:nvPr>
        </p:nvSpPr>
        <p:spPr>
          <a:xfrm>
            <a:off x="4376034" y="6398222"/>
            <a:ext cx="3439933" cy="276899"/>
          </a:xfrm>
        </p:spPr>
        <p:txBody>
          <a:bodyPr/>
          <a:lstStyle/>
          <a:p>
            <a:pPr algn="ctr"/>
            <a:r>
              <a:rPr lang="en-US" dirty="0"/>
              <a:t>Convectronics </a:t>
            </a:r>
            <a:r>
              <a:rPr lang="en-US" dirty="0">
                <a:sym typeface="Symbol" panose="05050102010706020507" pitchFamily="18" charset="2"/>
              </a:rPr>
              <a:t> Heaters, Sensors, Controls</a:t>
            </a:r>
            <a:endParaRPr lang="en-US" dirty="0"/>
          </a:p>
        </p:txBody>
      </p:sp>
      <p:sp>
        <p:nvSpPr>
          <p:cNvPr id="13" name="Footer Placeholder 9">
            <a:extLst>
              <a:ext uri="{FF2B5EF4-FFF2-40B4-BE49-F238E27FC236}">
                <a16:creationId xmlns:a16="http://schemas.microsoft.com/office/drawing/2014/main" id="{A2F7D7F3-F754-99BA-D9F4-3D48FFC5539A}"/>
              </a:ext>
            </a:extLst>
          </p:cNvPr>
          <p:cNvSpPr txBox="1">
            <a:spLocks/>
          </p:cNvSpPr>
          <p:nvPr/>
        </p:nvSpPr>
        <p:spPr>
          <a:xfrm>
            <a:off x="10319656" y="6398222"/>
            <a:ext cx="1567543" cy="2768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200" dirty="0">
                <a:solidFill>
                  <a:srgbClr val="AC1B27"/>
                </a:solidFill>
              </a:rPr>
              <a:t>convectronics.com</a:t>
            </a:r>
          </a:p>
        </p:txBody>
      </p:sp>
      <p:sp>
        <p:nvSpPr>
          <p:cNvPr id="5" name="TextBox 4">
            <a:extLst>
              <a:ext uri="{FF2B5EF4-FFF2-40B4-BE49-F238E27FC236}">
                <a16:creationId xmlns:a16="http://schemas.microsoft.com/office/drawing/2014/main" id="{A071F1CE-1157-D69D-B791-76A1A477EF9F}"/>
              </a:ext>
            </a:extLst>
          </p:cNvPr>
          <p:cNvSpPr txBox="1"/>
          <p:nvPr/>
        </p:nvSpPr>
        <p:spPr>
          <a:xfrm>
            <a:off x="164192" y="1045059"/>
            <a:ext cx="6060761" cy="4278094"/>
          </a:xfrm>
          <a:prstGeom prst="rect">
            <a:avLst/>
          </a:prstGeom>
          <a:noFill/>
        </p:spPr>
        <p:txBody>
          <a:bodyPr wrap="square">
            <a:spAutoFit/>
          </a:bodyPr>
          <a:lstStyle/>
          <a:p>
            <a:r>
              <a:rPr lang="en-US" sz="1600" b="1" dirty="0">
                <a:ea typeface="Calibri" panose="020F0502020204030204" pitchFamily="34" charset="0"/>
                <a:cs typeface="Calibri" panose="020F0502020204030204" pitchFamily="34" charset="0"/>
              </a:rPr>
              <a:t>007 Series Air Heaters</a:t>
            </a:r>
          </a:p>
          <a:p>
            <a:endParaRPr lang="en-US" sz="1600" b="1" dirty="0">
              <a:ea typeface="Calibri" panose="020F0502020204030204" pitchFamily="34" charset="0"/>
              <a:cs typeface="Calibri" panose="020F0502020204030204" pitchFamily="34" charset="0"/>
            </a:endParaRPr>
          </a:p>
          <a:p>
            <a:r>
              <a:rPr lang="en-US" sz="1600" dirty="0">
                <a:ea typeface="Calibri" panose="020F0502020204030204" pitchFamily="34" charset="0"/>
                <a:cs typeface="Calibri" panose="020F0502020204030204" pitchFamily="34" charset="0"/>
              </a:rPr>
              <a:t>The </a:t>
            </a:r>
            <a:r>
              <a:rPr lang="en-US" sz="1600" b="1" dirty="0">
                <a:ea typeface="Calibri" panose="020F0502020204030204" pitchFamily="34" charset="0"/>
                <a:cs typeface="Calibri" panose="020F0502020204030204" pitchFamily="34" charset="0"/>
              </a:rPr>
              <a:t>007 Series Air Heaters</a:t>
            </a:r>
            <a:r>
              <a:rPr lang="en-US" sz="1600" dirty="0">
                <a:ea typeface="Calibri" panose="020F0502020204030204" pitchFamily="34" charset="0"/>
                <a:cs typeface="Calibri" panose="020F0502020204030204" pitchFamily="34" charset="0"/>
              </a:rPr>
              <a:t> are engineered for use in </a:t>
            </a:r>
            <a:r>
              <a:rPr lang="en-US" sz="1600" b="1" dirty="0">
                <a:ea typeface="Calibri" panose="020F0502020204030204" pitchFamily="34" charset="0"/>
                <a:cs typeface="Calibri" panose="020F0502020204030204" pitchFamily="34" charset="0"/>
              </a:rPr>
              <a:t>closed-loop, pressurized systems</a:t>
            </a:r>
            <a:r>
              <a:rPr lang="en-US" sz="1600" dirty="0">
                <a:ea typeface="Calibri" panose="020F0502020204030204" pitchFamily="34" charset="0"/>
                <a:cs typeface="Calibri" panose="020F0502020204030204" pitchFamily="34" charset="0"/>
              </a:rPr>
              <a:t> where precise temperature control and reliability are critical. Available in both </a:t>
            </a:r>
            <a:r>
              <a:rPr lang="en-US" sz="1600" b="1" dirty="0">
                <a:ea typeface="Calibri" panose="020F0502020204030204" pitchFamily="34" charset="0"/>
                <a:cs typeface="Calibri" panose="020F0502020204030204" pitchFamily="34" charset="0"/>
              </a:rPr>
              <a:t>low-pressure (20 psi)</a:t>
            </a:r>
            <a:r>
              <a:rPr lang="en-US" sz="1600" dirty="0">
                <a:ea typeface="Calibri" panose="020F0502020204030204" pitchFamily="34" charset="0"/>
                <a:cs typeface="Calibri" panose="020F0502020204030204" pitchFamily="34" charset="0"/>
              </a:rPr>
              <a:t> and </a:t>
            </a:r>
            <a:r>
              <a:rPr lang="en-US" sz="1600" b="1" dirty="0">
                <a:ea typeface="Calibri" panose="020F0502020204030204" pitchFamily="34" charset="0"/>
                <a:cs typeface="Calibri" panose="020F0502020204030204" pitchFamily="34" charset="0"/>
              </a:rPr>
              <a:t>high-pressure (150 psi)</a:t>
            </a:r>
            <a:r>
              <a:rPr lang="en-US" sz="1600" dirty="0">
                <a:ea typeface="Calibri" panose="020F0502020204030204" pitchFamily="34" charset="0"/>
                <a:cs typeface="Calibri" panose="020F0502020204030204" pitchFamily="34" charset="0"/>
              </a:rPr>
              <a:t> versions, these heaters are ideal for a wide range of industrial and research applications.</a:t>
            </a:r>
          </a:p>
          <a:p>
            <a:endParaRPr lang="en-US" sz="1600" dirty="0">
              <a:ea typeface="Calibri" panose="020F0502020204030204" pitchFamily="34" charset="0"/>
              <a:cs typeface="Calibri" panose="020F0502020204030204" pitchFamily="34" charset="0"/>
            </a:endParaRPr>
          </a:p>
          <a:p>
            <a:r>
              <a:rPr lang="en-US" sz="1600" b="1" dirty="0">
                <a:ea typeface="Calibri" panose="020F0502020204030204" pitchFamily="34" charset="0"/>
                <a:cs typeface="Calibri" panose="020F0502020204030204" pitchFamily="34" charset="0"/>
              </a:rPr>
              <a:t>Standard Models</a:t>
            </a:r>
          </a:p>
          <a:p>
            <a:pPr marL="285750" indent="-285750">
              <a:buFont typeface="Arial" panose="020B0604020202020204" pitchFamily="34" charset="0"/>
              <a:buChar char="•"/>
            </a:pPr>
            <a:r>
              <a:rPr lang="en-US" sz="1600" b="1" dirty="0">
                <a:ea typeface="Calibri" panose="020F0502020204030204" pitchFamily="34" charset="0"/>
                <a:cs typeface="Calibri" panose="020F0502020204030204" pitchFamily="34" charset="0"/>
              </a:rPr>
              <a:t>Airflow Range:</a:t>
            </a:r>
            <a:r>
              <a:rPr lang="en-US" sz="1600" dirty="0">
                <a:ea typeface="Calibri" panose="020F0502020204030204" pitchFamily="34" charset="0"/>
                <a:cs typeface="Calibri" panose="020F0502020204030204" pitchFamily="34" charset="0"/>
              </a:rPr>
              <a:t> 50–2,000 SCFH (0.83–33 SCFM)</a:t>
            </a:r>
          </a:p>
          <a:p>
            <a:pPr marL="285750" indent="-285750">
              <a:buFont typeface="Arial" panose="020B0604020202020204" pitchFamily="34" charset="0"/>
              <a:buChar char="•"/>
            </a:pPr>
            <a:r>
              <a:rPr lang="en-US" sz="1600" b="1" dirty="0">
                <a:ea typeface="Calibri" panose="020F0502020204030204" pitchFamily="34" charset="0"/>
                <a:cs typeface="Calibri" panose="020F0502020204030204" pitchFamily="34" charset="0"/>
              </a:rPr>
              <a:t>Wattage Range:</a:t>
            </a:r>
            <a:r>
              <a:rPr lang="en-US" sz="1600" dirty="0">
                <a:ea typeface="Calibri" panose="020F0502020204030204" pitchFamily="34" charset="0"/>
                <a:cs typeface="Calibri" panose="020F0502020204030204" pitchFamily="34" charset="0"/>
              </a:rPr>
              <a:t> 800–6,000 Watts</a:t>
            </a:r>
          </a:p>
          <a:p>
            <a:pPr marL="285750" indent="-285750">
              <a:buFont typeface="Arial" panose="020B0604020202020204" pitchFamily="34" charset="0"/>
              <a:buChar char="•"/>
            </a:pPr>
            <a:r>
              <a:rPr lang="en-US" sz="1600" b="1" dirty="0">
                <a:ea typeface="Calibri" panose="020F0502020204030204" pitchFamily="34" charset="0"/>
                <a:cs typeface="Calibri" panose="020F0502020204030204" pitchFamily="34" charset="0"/>
              </a:rPr>
              <a:t>Pressure Options:</a:t>
            </a:r>
            <a:r>
              <a:rPr lang="en-US" sz="1600" dirty="0">
                <a:ea typeface="Calibri" panose="020F0502020204030204" pitchFamily="34" charset="0"/>
                <a:cs typeface="Calibri" panose="020F0502020204030204" pitchFamily="34" charset="0"/>
              </a:rPr>
              <a:t> 20 psi (low) or 150 psi (high)</a:t>
            </a:r>
          </a:p>
          <a:p>
            <a:endParaRPr lang="en-US" sz="1600" dirty="0">
              <a:ea typeface="Calibri" panose="020F0502020204030204" pitchFamily="34" charset="0"/>
              <a:cs typeface="Calibri" panose="020F0502020204030204" pitchFamily="34" charset="0"/>
            </a:endParaRPr>
          </a:p>
          <a:p>
            <a:r>
              <a:rPr lang="en-US" sz="1600" b="1" dirty="0">
                <a:ea typeface="Calibri" panose="020F0502020204030204" pitchFamily="34" charset="0"/>
                <a:cs typeface="Calibri" panose="020F0502020204030204" pitchFamily="34" charset="0"/>
              </a:rPr>
              <a:t>Typical Applications</a:t>
            </a:r>
            <a:br>
              <a:rPr lang="en-US" sz="1600" dirty="0">
                <a:ea typeface="Calibri" panose="020F0502020204030204" pitchFamily="34" charset="0"/>
                <a:cs typeface="Calibri" panose="020F0502020204030204" pitchFamily="34" charset="0"/>
              </a:rPr>
            </a:br>
            <a:r>
              <a:rPr lang="en-US" sz="1600" dirty="0">
                <a:ea typeface="Calibri" panose="020F0502020204030204" pitchFamily="34" charset="0"/>
                <a:cs typeface="Calibri" panose="020F0502020204030204" pitchFamily="34" charset="0"/>
              </a:rPr>
              <a:t>Commonly used in </a:t>
            </a:r>
            <a:r>
              <a:rPr lang="en-US" sz="1600" b="1" dirty="0">
                <a:ea typeface="Calibri" panose="020F0502020204030204" pitchFamily="34" charset="0"/>
                <a:cs typeface="Calibri" panose="020F0502020204030204" pitchFamily="34" charset="0"/>
              </a:rPr>
              <a:t>universities</a:t>
            </a:r>
            <a:r>
              <a:rPr lang="en-US" sz="1600" dirty="0">
                <a:ea typeface="Calibri" panose="020F0502020204030204" pitchFamily="34" charset="0"/>
                <a:cs typeface="Calibri" panose="020F0502020204030204" pitchFamily="34" charset="0"/>
              </a:rPr>
              <a:t> and </a:t>
            </a:r>
            <a:r>
              <a:rPr lang="en-US" sz="1600" b="1" dirty="0">
                <a:ea typeface="Calibri" panose="020F0502020204030204" pitchFamily="34" charset="0"/>
                <a:cs typeface="Calibri" panose="020F0502020204030204" pitchFamily="34" charset="0"/>
              </a:rPr>
              <a:t>testing laboratories</a:t>
            </a:r>
            <a:r>
              <a:rPr lang="en-US" sz="1600" dirty="0">
                <a:ea typeface="Calibri" panose="020F0502020204030204" pitchFamily="34" charset="0"/>
                <a:cs typeface="Calibri" panose="020F0502020204030204" pitchFamily="34" charset="0"/>
              </a:rPr>
              <a:t> for </a:t>
            </a:r>
            <a:r>
              <a:rPr lang="en-US" sz="1600" b="1" dirty="0">
                <a:ea typeface="Calibri" panose="020F0502020204030204" pitchFamily="34" charset="0"/>
                <a:cs typeface="Calibri" panose="020F0502020204030204" pitchFamily="34" charset="0"/>
              </a:rPr>
              <a:t>experimentation</a:t>
            </a:r>
            <a:r>
              <a:rPr lang="en-US" sz="1600" dirty="0">
                <a:ea typeface="Calibri" panose="020F0502020204030204" pitchFamily="34" charset="0"/>
                <a:cs typeface="Calibri" panose="020F0502020204030204" pitchFamily="34" charset="0"/>
              </a:rPr>
              <a:t>, </a:t>
            </a:r>
            <a:r>
              <a:rPr lang="en-US" sz="1600" b="1" dirty="0">
                <a:ea typeface="Calibri" panose="020F0502020204030204" pitchFamily="34" charset="0"/>
                <a:cs typeface="Calibri" panose="020F0502020204030204" pitchFamily="34" charset="0"/>
              </a:rPr>
              <a:t>research</a:t>
            </a:r>
            <a:r>
              <a:rPr lang="en-US" sz="1600" dirty="0">
                <a:ea typeface="Calibri" panose="020F0502020204030204" pitchFamily="34" charset="0"/>
                <a:cs typeface="Calibri" panose="020F0502020204030204" pitchFamily="34" charset="0"/>
              </a:rPr>
              <a:t>, and </a:t>
            </a:r>
            <a:r>
              <a:rPr lang="en-US" sz="1600" b="1" dirty="0">
                <a:ea typeface="Calibri" panose="020F0502020204030204" pitchFamily="34" charset="0"/>
                <a:cs typeface="Calibri" panose="020F0502020204030204" pitchFamily="34" charset="0"/>
              </a:rPr>
              <a:t>product testing</a:t>
            </a:r>
            <a:r>
              <a:rPr lang="en-US" sz="1600" dirty="0">
                <a:ea typeface="Calibri" panose="020F0502020204030204" pitchFamily="34" charset="0"/>
                <a:cs typeface="Calibri" panose="020F0502020204030204" pitchFamily="34" charset="0"/>
              </a:rPr>
              <a:t>.</a:t>
            </a:r>
          </a:p>
          <a:p>
            <a:pPr>
              <a:buNone/>
            </a:pPr>
            <a:endParaRPr lang="en-US" sz="1600" dirty="0">
              <a:latin typeface="Calibri" panose="020F0502020204030204" pitchFamily="34" charset="0"/>
              <a:ea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7915514D-2157-1370-F75F-74F48C968AEB}"/>
              </a:ext>
            </a:extLst>
          </p:cNvPr>
          <p:cNvSpPr txBox="1"/>
          <p:nvPr/>
        </p:nvSpPr>
        <p:spPr>
          <a:xfrm>
            <a:off x="6575366" y="1015920"/>
            <a:ext cx="5009993" cy="3293209"/>
          </a:xfrm>
          <a:prstGeom prst="rect">
            <a:avLst/>
          </a:prstGeom>
          <a:noFill/>
        </p:spPr>
        <p:txBody>
          <a:bodyPr wrap="square">
            <a:spAutoFit/>
          </a:bodyPr>
          <a:lstStyle/>
          <a:p>
            <a:r>
              <a:rPr lang="en-US" sz="1600" b="1" dirty="0">
                <a:ea typeface="Calibri" panose="020F0502020204030204" pitchFamily="34" charset="0"/>
                <a:cs typeface="Calibri" panose="020F0502020204030204" pitchFamily="34" charset="0"/>
              </a:rPr>
              <a:t>007 High-Volume Inline Pipe Heater</a:t>
            </a:r>
          </a:p>
          <a:p>
            <a:endParaRPr lang="en-US" sz="1600" b="1" dirty="0">
              <a:ea typeface="Calibri" panose="020F0502020204030204" pitchFamily="34" charset="0"/>
              <a:cs typeface="Calibri" panose="020F0502020204030204" pitchFamily="34" charset="0"/>
            </a:endParaRPr>
          </a:p>
          <a:p>
            <a:r>
              <a:rPr lang="en-US" sz="1600" dirty="0">
                <a:ea typeface="Calibri" panose="020F0502020204030204" pitchFamily="34" charset="0"/>
                <a:cs typeface="Calibri" panose="020F0502020204030204" pitchFamily="34" charset="0"/>
              </a:rPr>
              <a:t>The </a:t>
            </a:r>
            <a:r>
              <a:rPr lang="en-US" sz="1600" b="1" dirty="0">
                <a:ea typeface="Calibri" panose="020F0502020204030204" pitchFamily="34" charset="0"/>
                <a:cs typeface="Calibri" panose="020F0502020204030204" pitchFamily="34" charset="0"/>
              </a:rPr>
              <a:t>High-Volume Inline Pipe Heater</a:t>
            </a:r>
            <a:r>
              <a:rPr lang="en-US" sz="1600" dirty="0">
                <a:ea typeface="Calibri" panose="020F0502020204030204" pitchFamily="34" charset="0"/>
                <a:cs typeface="Calibri" panose="020F0502020204030204" pitchFamily="34" charset="0"/>
              </a:rPr>
              <a:t> is the largest model in the 007 Series, built for applications requiring high power and airflow. Designed for </a:t>
            </a:r>
            <a:r>
              <a:rPr lang="en-US" sz="1600" b="1" dirty="0">
                <a:ea typeface="Calibri" panose="020F0502020204030204" pitchFamily="34" charset="0"/>
                <a:cs typeface="Calibri" panose="020F0502020204030204" pitchFamily="34" charset="0"/>
              </a:rPr>
              <a:t>240V, 3-phase operation</a:t>
            </a:r>
            <a:r>
              <a:rPr lang="en-US" sz="1600" dirty="0">
                <a:ea typeface="Calibri" panose="020F0502020204030204" pitchFamily="34" charset="0"/>
                <a:cs typeface="Calibri" panose="020F0502020204030204" pitchFamily="34" charset="0"/>
              </a:rPr>
              <a:t>, this robust heater delivers exceptional performance in demanding process heating environments.</a:t>
            </a:r>
          </a:p>
          <a:p>
            <a:endParaRPr lang="en-US" sz="1600" dirty="0">
              <a:ea typeface="Calibri" panose="020F0502020204030204" pitchFamily="34" charset="0"/>
              <a:cs typeface="Calibri" panose="020F0502020204030204" pitchFamily="34" charset="0"/>
            </a:endParaRPr>
          </a:p>
          <a:p>
            <a:r>
              <a:rPr lang="en-US" sz="1600" b="1" dirty="0">
                <a:ea typeface="Calibri" panose="020F0502020204030204" pitchFamily="34" charset="0"/>
                <a:cs typeface="Calibri" panose="020F0502020204030204" pitchFamily="34" charset="0"/>
              </a:rPr>
              <a:t>Specifications</a:t>
            </a:r>
          </a:p>
          <a:p>
            <a:pPr marL="285750" indent="-285750">
              <a:buFont typeface="Arial" panose="020B0604020202020204" pitchFamily="34" charset="0"/>
              <a:buChar char="•"/>
            </a:pPr>
            <a:r>
              <a:rPr lang="en-US" sz="1600" b="1" dirty="0">
                <a:ea typeface="Calibri" panose="020F0502020204030204" pitchFamily="34" charset="0"/>
                <a:cs typeface="Calibri" panose="020F0502020204030204" pitchFamily="34" charset="0"/>
              </a:rPr>
              <a:t>Voltage:</a:t>
            </a:r>
            <a:r>
              <a:rPr lang="en-US" sz="1600" dirty="0">
                <a:ea typeface="Calibri" panose="020F0502020204030204" pitchFamily="34" charset="0"/>
                <a:cs typeface="Calibri" panose="020F0502020204030204" pitchFamily="34" charset="0"/>
              </a:rPr>
              <a:t> 240V, 3-phase</a:t>
            </a:r>
          </a:p>
          <a:p>
            <a:pPr marL="285750" indent="-285750">
              <a:buFont typeface="Arial" panose="020B0604020202020204" pitchFamily="34" charset="0"/>
              <a:buChar char="•"/>
            </a:pPr>
            <a:r>
              <a:rPr lang="en-US" sz="1600" b="1" dirty="0">
                <a:ea typeface="Calibri" panose="020F0502020204030204" pitchFamily="34" charset="0"/>
                <a:cs typeface="Calibri" panose="020F0502020204030204" pitchFamily="34" charset="0"/>
              </a:rPr>
              <a:t>Power:</a:t>
            </a:r>
            <a:r>
              <a:rPr lang="en-US" sz="1600" dirty="0">
                <a:ea typeface="Calibri" panose="020F0502020204030204" pitchFamily="34" charset="0"/>
                <a:cs typeface="Calibri" panose="020F0502020204030204" pitchFamily="34" charset="0"/>
              </a:rPr>
              <a:t> 18 kW</a:t>
            </a:r>
          </a:p>
          <a:p>
            <a:pPr marL="285750" indent="-285750">
              <a:buFont typeface="Arial" panose="020B0604020202020204" pitchFamily="34" charset="0"/>
              <a:buChar char="•"/>
            </a:pPr>
            <a:r>
              <a:rPr lang="en-US" sz="1600" b="1" dirty="0">
                <a:ea typeface="Calibri" panose="020F0502020204030204" pitchFamily="34" charset="0"/>
                <a:cs typeface="Calibri" panose="020F0502020204030204" pitchFamily="34" charset="0"/>
              </a:rPr>
              <a:t>Maximum Airflow:</a:t>
            </a:r>
            <a:r>
              <a:rPr lang="en-US" sz="1600" dirty="0">
                <a:ea typeface="Calibri" panose="020F0502020204030204" pitchFamily="34" charset="0"/>
                <a:cs typeface="Calibri" panose="020F0502020204030204" pitchFamily="34" charset="0"/>
              </a:rPr>
              <a:t> 60 SCFM</a:t>
            </a:r>
          </a:p>
          <a:p>
            <a:pPr marL="285750" indent="-285750">
              <a:buFont typeface="Arial" panose="020B0604020202020204" pitchFamily="34" charset="0"/>
              <a:buChar char="•"/>
            </a:pPr>
            <a:r>
              <a:rPr lang="en-US" sz="1600" b="1" dirty="0">
                <a:ea typeface="Calibri" panose="020F0502020204030204" pitchFamily="34" charset="0"/>
                <a:cs typeface="Calibri" panose="020F0502020204030204" pitchFamily="34" charset="0"/>
              </a:rPr>
              <a:t>Pressure Rating:</a:t>
            </a:r>
            <a:r>
              <a:rPr lang="en-US" sz="1600" dirty="0">
                <a:ea typeface="Calibri" panose="020F0502020204030204" pitchFamily="34" charset="0"/>
                <a:cs typeface="Calibri" panose="020F0502020204030204" pitchFamily="34" charset="0"/>
              </a:rPr>
              <a:t> 20 psi</a:t>
            </a:r>
          </a:p>
        </p:txBody>
      </p:sp>
      <p:pic>
        <p:nvPicPr>
          <p:cNvPr id="8" name="Picture 7" descr="A close-up of a silver device&#10;&#10;AI-generated content may be incorrect.">
            <a:extLst>
              <a:ext uri="{FF2B5EF4-FFF2-40B4-BE49-F238E27FC236}">
                <a16:creationId xmlns:a16="http://schemas.microsoft.com/office/drawing/2014/main" id="{EFF03B41-3C91-32C6-5477-9CE5786DA9CC}"/>
              </a:ext>
            </a:extLst>
          </p:cNvPr>
          <p:cNvPicPr>
            <a:picLocks noChangeAspect="1"/>
          </p:cNvPicPr>
          <p:nvPr/>
        </p:nvPicPr>
        <p:blipFill>
          <a:blip r:embed="rId4">
            <a:extLst>
              <a:ext uri="{28A0092B-C50C-407E-A947-70E740481C1C}">
                <a14:useLocalDpi xmlns:a14="http://schemas.microsoft.com/office/drawing/2010/main" val="0"/>
              </a:ext>
            </a:extLst>
          </a:blip>
          <a:srcRect l="15445" t="239" r="17615" b="1390"/>
          <a:stretch>
            <a:fillRect/>
          </a:stretch>
        </p:blipFill>
        <p:spPr bwMode="auto">
          <a:xfrm rot="21397396">
            <a:off x="9413105" y="2881430"/>
            <a:ext cx="2083875" cy="3062356"/>
          </a:xfrm>
          <a:prstGeom prst="rect">
            <a:avLst/>
          </a:prstGeom>
          <a:noFill/>
          <a:ln>
            <a:noFill/>
          </a:ln>
        </p:spPr>
      </p:pic>
    </p:spTree>
    <p:extLst>
      <p:ext uri="{BB962C8B-B14F-4D97-AF65-F5344CB8AC3E}">
        <p14:creationId xmlns:p14="http://schemas.microsoft.com/office/powerpoint/2010/main" val="2723932272"/>
      </p:ext>
    </p:extLst>
  </p:cSld>
  <p:clrMapOvr>
    <a:masterClrMapping/>
  </p:clrMapOvr>
  <mc:AlternateContent xmlns:mc="http://schemas.openxmlformats.org/markup-compatibility/2006" xmlns:p14="http://schemas.microsoft.com/office/powerpoint/2010/main">
    <mc:Choice Requires="p14">
      <p:transition spd="slow" p14:dur="2000" advTm="28000"/>
    </mc:Choice>
    <mc:Fallback xmlns="">
      <p:transition spd="slow" advTm="28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66DF90-BA05-9599-7D39-5A0B566CD951}"/>
              </a:ext>
            </a:extLst>
          </p:cNvPr>
          <p:cNvSpPr>
            <a:spLocks noGrp="1"/>
          </p:cNvSpPr>
          <p:nvPr>
            <p:ph type="title"/>
          </p:nvPr>
        </p:nvSpPr>
        <p:spPr>
          <a:xfrm>
            <a:off x="505098" y="18256"/>
            <a:ext cx="11181805" cy="934782"/>
          </a:xfrm>
        </p:spPr>
        <p:txBody>
          <a:bodyPr>
            <a:noAutofit/>
          </a:bodyPr>
          <a:lstStyle/>
          <a:p>
            <a:pPr algn="ctr"/>
            <a:r>
              <a:rPr lang="en-US" sz="3600" b="1" dirty="0"/>
              <a:t>Air Heater Selection</a:t>
            </a:r>
            <a:endParaRPr lang="en-US" sz="3600" dirty="0"/>
          </a:p>
        </p:txBody>
      </p:sp>
      <p:sp>
        <p:nvSpPr>
          <p:cNvPr id="46" name="Footer Placeholder 9">
            <a:extLst>
              <a:ext uri="{FF2B5EF4-FFF2-40B4-BE49-F238E27FC236}">
                <a16:creationId xmlns:a16="http://schemas.microsoft.com/office/drawing/2014/main" id="{A7C86BC0-2B68-DC66-36D1-C6172D7EFCA4}"/>
              </a:ext>
            </a:extLst>
          </p:cNvPr>
          <p:cNvSpPr>
            <a:spLocks noGrp="1"/>
          </p:cNvSpPr>
          <p:nvPr>
            <p:ph type="ftr" sz="quarter" idx="11"/>
          </p:nvPr>
        </p:nvSpPr>
        <p:spPr>
          <a:xfrm>
            <a:off x="4376034" y="6398222"/>
            <a:ext cx="3439933" cy="276899"/>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AC1B27"/>
                </a:solidFill>
                <a:effectLst/>
                <a:uLnTx/>
                <a:uFillTx/>
                <a:latin typeface="Inter"/>
                <a:ea typeface="+mn-ea"/>
                <a:cs typeface="+mn-cs"/>
              </a:rPr>
              <a:t>Convectronics </a:t>
            </a:r>
            <a:r>
              <a:rPr kumimoji="0" lang="en-US" sz="1200" b="0" i="0" u="none" strike="noStrike" kern="1200" cap="none" spc="0" normalizeH="0" baseline="0" noProof="0" dirty="0">
                <a:ln>
                  <a:noFill/>
                </a:ln>
                <a:solidFill>
                  <a:srgbClr val="AC1B27"/>
                </a:solidFill>
                <a:effectLst/>
                <a:uLnTx/>
                <a:uFillTx/>
                <a:latin typeface="Inter"/>
                <a:ea typeface="+mn-ea"/>
                <a:cs typeface="+mn-cs"/>
                <a:sym typeface="Symbol" panose="05050102010706020507" pitchFamily="18" charset="2"/>
              </a:rPr>
              <a:t> Heaters, Sensors, Controls</a:t>
            </a:r>
            <a:endParaRPr kumimoji="0" lang="en-US" sz="1200" b="0" i="0" u="none" strike="noStrike" kern="1200" cap="none" spc="0" normalizeH="0" baseline="0" noProof="0" dirty="0">
              <a:ln>
                <a:noFill/>
              </a:ln>
              <a:solidFill>
                <a:srgbClr val="AC1B27"/>
              </a:solidFill>
              <a:effectLst/>
              <a:uLnTx/>
              <a:uFillTx/>
              <a:latin typeface="Inter"/>
              <a:ea typeface="+mn-ea"/>
              <a:cs typeface="+mn-cs"/>
            </a:endParaRPr>
          </a:p>
        </p:txBody>
      </p:sp>
      <p:sp>
        <p:nvSpPr>
          <p:cNvPr id="47" name="Footer Placeholder 9">
            <a:extLst>
              <a:ext uri="{FF2B5EF4-FFF2-40B4-BE49-F238E27FC236}">
                <a16:creationId xmlns:a16="http://schemas.microsoft.com/office/drawing/2014/main" id="{CECE3954-B7D5-225E-CA21-DADAF6DE4C9D}"/>
              </a:ext>
            </a:extLst>
          </p:cNvPr>
          <p:cNvSpPr txBox="1">
            <a:spLocks/>
          </p:cNvSpPr>
          <p:nvPr/>
        </p:nvSpPr>
        <p:spPr>
          <a:xfrm>
            <a:off x="10319656" y="6398222"/>
            <a:ext cx="1567543" cy="2768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AC1B27"/>
                </a:solidFill>
                <a:effectLst/>
                <a:uLnTx/>
                <a:uFillTx/>
                <a:latin typeface="Inter"/>
                <a:ea typeface="+mn-ea"/>
                <a:cs typeface="+mn-cs"/>
              </a:rPr>
              <a:t>convectronics.com</a:t>
            </a:r>
          </a:p>
        </p:txBody>
      </p:sp>
      <p:pic>
        <p:nvPicPr>
          <p:cNvPr id="13" name="Picture 12" descr="A diagram of a computer program&#10;&#10;AI-generated content may be incorrect.">
            <a:extLst>
              <a:ext uri="{FF2B5EF4-FFF2-40B4-BE49-F238E27FC236}">
                <a16:creationId xmlns:a16="http://schemas.microsoft.com/office/drawing/2014/main" id="{4219982B-6DAE-CD93-72AE-0F9C0947669E}"/>
              </a:ext>
            </a:extLst>
          </p:cNvPr>
          <p:cNvPicPr>
            <a:picLocks noChangeAspect="1"/>
          </p:cNvPicPr>
          <p:nvPr/>
        </p:nvPicPr>
        <p:blipFill>
          <a:blip r:embed="rId2">
            <a:extLst>
              <a:ext uri="{28A0092B-C50C-407E-A947-70E740481C1C}">
                <a14:useLocalDpi xmlns:a14="http://schemas.microsoft.com/office/drawing/2010/main" val="0"/>
              </a:ext>
            </a:extLst>
          </a:blip>
          <a:srcRect l="3143" t="7392" r="15045" b="8779"/>
          <a:stretch>
            <a:fillRect/>
          </a:stretch>
        </p:blipFill>
        <p:spPr>
          <a:xfrm>
            <a:off x="2737164" y="1079367"/>
            <a:ext cx="6717671" cy="5318855"/>
          </a:xfrm>
          <a:prstGeom prst="rect">
            <a:avLst/>
          </a:prstGeom>
        </p:spPr>
      </p:pic>
    </p:spTree>
    <p:extLst>
      <p:ext uri="{BB962C8B-B14F-4D97-AF65-F5344CB8AC3E}">
        <p14:creationId xmlns:p14="http://schemas.microsoft.com/office/powerpoint/2010/main" val="2841429972"/>
      </p:ext>
    </p:extLst>
  </p:cSld>
  <p:clrMapOvr>
    <a:masterClrMapping/>
  </p:clrMapOvr>
  <mc:AlternateContent xmlns:mc="http://schemas.openxmlformats.org/markup-compatibility/2006" xmlns:p14="http://schemas.microsoft.com/office/powerpoint/2010/main">
    <mc:Choice Requires="p14">
      <p:transition spd="slow" p14:dur="2000" advTm="33550"/>
    </mc:Choice>
    <mc:Fallback xmlns="">
      <p:transition spd="slow" advTm="3355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C5050AD-2D7B-A2D5-9E36-2713D128D97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300F0B4-DDB9-82DD-FFC9-BBB12577522A}"/>
              </a:ext>
            </a:extLst>
          </p:cNvPr>
          <p:cNvSpPr>
            <a:spLocks noGrp="1"/>
          </p:cNvSpPr>
          <p:nvPr>
            <p:ph type="title"/>
          </p:nvPr>
        </p:nvSpPr>
        <p:spPr>
          <a:xfrm>
            <a:off x="838200" y="0"/>
            <a:ext cx="10515600" cy="934782"/>
          </a:xfrm>
        </p:spPr>
        <p:txBody>
          <a:bodyPr>
            <a:noAutofit/>
          </a:bodyPr>
          <a:lstStyle/>
          <a:p>
            <a:r>
              <a:rPr lang="en-US" dirty="0"/>
              <a:t>Controlling Air Heaters</a:t>
            </a:r>
          </a:p>
        </p:txBody>
      </p:sp>
      <p:sp>
        <p:nvSpPr>
          <p:cNvPr id="12" name="Footer Placeholder 9">
            <a:extLst>
              <a:ext uri="{FF2B5EF4-FFF2-40B4-BE49-F238E27FC236}">
                <a16:creationId xmlns:a16="http://schemas.microsoft.com/office/drawing/2014/main" id="{3A5ABED4-1509-6771-3996-2310B33D6014}"/>
              </a:ext>
            </a:extLst>
          </p:cNvPr>
          <p:cNvSpPr>
            <a:spLocks noGrp="1"/>
          </p:cNvSpPr>
          <p:nvPr>
            <p:ph type="ftr" sz="quarter" idx="11"/>
          </p:nvPr>
        </p:nvSpPr>
        <p:spPr>
          <a:xfrm>
            <a:off x="4376034" y="6398222"/>
            <a:ext cx="3439933" cy="276899"/>
          </a:xfrm>
        </p:spPr>
        <p:txBody>
          <a:bodyPr/>
          <a:lstStyle/>
          <a:p>
            <a:pPr algn="ctr"/>
            <a:r>
              <a:rPr lang="en-US" dirty="0"/>
              <a:t>Convectronics </a:t>
            </a:r>
            <a:r>
              <a:rPr lang="en-US" dirty="0">
                <a:sym typeface="Symbol" panose="05050102010706020507" pitchFamily="18" charset="2"/>
              </a:rPr>
              <a:t> Heaters, Sensors, Controls</a:t>
            </a:r>
            <a:endParaRPr lang="en-US" dirty="0"/>
          </a:p>
        </p:txBody>
      </p:sp>
      <p:sp>
        <p:nvSpPr>
          <p:cNvPr id="13" name="Footer Placeholder 9">
            <a:extLst>
              <a:ext uri="{FF2B5EF4-FFF2-40B4-BE49-F238E27FC236}">
                <a16:creationId xmlns:a16="http://schemas.microsoft.com/office/drawing/2014/main" id="{2B6614C6-DE59-E6D6-EAA0-B20797AEF84E}"/>
              </a:ext>
            </a:extLst>
          </p:cNvPr>
          <p:cNvSpPr txBox="1">
            <a:spLocks/>
          </p:cNvSpPr>
          <p:nvPr/>
        </p:nvSpPr>
        <p:spPr>
          <a:xfrm>
            <a:off x="10319656" y="6398222"/>
            <a:ext cx="1567543" cy="2768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200" dirty="0">
                <a:solidFill>
                  <a:srgbClr val="AC1B27"/>
                </a:solidFill>
              </a:rPr>
              <a:t>convectronics.com</a:t>
            </a:r>
          </a:p>
        </p:txBody>
      </p:sp>
      <p:sp>
        <p:nvSpPr>
          <p:cNvPr id="6" name="TextBox 5">
            <a:extLst>
              <a:ext uri="{FF2B5EF4-FFF2-40B4-BE49-F238E27FC236}">
                <a16:creationId xmlns:a16="http://schemas.microsoft.com/office/drawing/2014/main" id="{D5320BE6-3E97-8BC6-D269-E47061D800A9}"/>
              </a:ext>
            </a:extLst>
          </p:cNvPr>
          <p:cNvSpPr txBox="1"/>
          <p:nvPr/>
        </p:nvSpPr>
        <p:spPr>
          <a:xfrm>
            <a:off x="1048169" y="1720224"/>
            <a:ext cx="6099142" cy="4832092"/>
          </a:xfrm>
          <a:prstGeom prst="rect">
            <a:avLst/>
          </a:prstGeom>
          <a:noFill/>
        </p:spPr>
        <p:txBody>
          <a:bodyPr wrap="square">
            <a:spAutoFit/>
          </a:bodyPr>
          <a:lstStyle/>
          <a:p>
            <a:pPr>
              <a:buNone/>
            </a:pPr>
            <a:r>
              <a:rPr lang="en-US" sz="1600" b="1" dirty="0">
                <a:ea typeface="Calibri" panose="020F0502020204030204" pitchFamily="34" charset="0"/>
                <a:cs typeface="Calibri" panose="020F0502020204030204" pitchFamily="34" charset="0"/>
              </a:rPr>
              <a:t>Open Loop Control</a:t>
            </a:r>
          </a:p>
          <a:p>
            <a:pPr>
              <a:buNone/>
            </a:pPr>
            <a:endParaRPr lang="en-US" sz="1600" b="1" dirty="0">
              <a:ea typeface="Calibri" panose="020F0502020204030204" pitchFamily="34" charset="0"/>
              <a:cs typeface="Calibri" panose="020F0502020204030204" pitchFamily="34" charset="0"/>
            </a:endParaRPr>
          </a:p>
          <a:p>
            <a:pPr>
              <a:buNone/>
            </a:pPr>
            <a:r>
              <a:rPr lang="en-US" sz="1600" dirty="0">
                <a:ea typeface="Calibri" panose="020F0502020204030204" pitchFamily="34" charset="0"/>
                <a:cs typeface="Calibri" panose="020F0502020204030204" pitchFamily="34" charset="0"/>
              </a:rPr>
              <a:t>Open loop control provides a </a:t>
            </a:r>
            <a:r>
              <a:rPr lang="en-US" sz="1600" b="1" dirty="0">
                <a:ea typeface="Calibri" panose="020F0502020204030204" pitchFamily="34" charset="0"/>
                <a:cs typeface="Calibri" panose="020F0502020204030204" pitchFamily="34" charset="0"/>
              </a:rPr>
              <a:t>manual method</a:t>
            </a:r>
            <a:r>
              <a:rPr lang="en-US" sz="1600" dirty="0">
                <a:ea typeface="Calibri" panose="020F0502020204030204" pitchFamily="34" charset="0"/>
                <a:cs typeface="Calibri" panose="020F0502020204030204" pitchFamily="34" charset="0"/>
              </a:rPr>
              <a:t> of adjusting voltage to the heater. It is simple, cost-effective, and ideal for applications where temperature precision is not critical.</a:t>
            </a:r>
          </a:p>
          <a:p>
            <a:pPr>
              <a:buNone/>
            </a:pPr>
            <a:endParaRPr lang="en-US" sz="1600" dirty="0">
              <a:ea typeface="Calibri" panose="020F0502020204030204" pitchFamily="34" charset="0"/>
              <a:cs typeface="Calibri" panose="020F0502020204030204" pitchFamily="34" charset="0"/>
            </a:endParaRPr>
          </a:p>
          <a:p>
            <a:pPr>
              <a:buNone/>
            </a:pPr>
            <a:r>
              <a:rPr lang="en-US" sz="1600" dirty="0">
                <a:ea typeface="Calibri" panose="020F0502020204030204" pitchFamily="34" charset="0"/>
                <a:cs typeface="Calibri" panose="020F0502020204030204" pitchFamily="34" charset="0"/>
              </a:rPr>
              <a:t>Shown is the </a:t>
            </a:r>
            <a:r>
              <a:rPr lang="en-US" sz="1600" b="1" dirty="0">
                <a:ea typeface="Calibri" panose="020F0502020204030204" pitchFamily="34" charset="0"/>
                <a:cs typeface="Calibri" panose="020F0502020204030204" pitchFamily="34" charset="0"/>
              </a:rPr>
              <a:t>006-10062 Power Module</a:t>
            </a:r>
            <a:r>
              <a:rPr lang="en-US" sz="1600" dirty="0">
                <a:ea typeface="Calibri" panose="020F0502020204030204" pitchFamily="34" charset="0"/>
                <a:cs typeface="Calibri" panose="020F0502020204030204" pitchFamily="34" charset="0"/>
              </a:rPr>
              <a:t>, which is commonly used for open loop control.</a:t>
            </a:r>
          </a:p>
          <a:p>
            <a:pPr>
              <a:buNone/>
            </a:pPr>
            <a:endParaRPr lang="en-US" sz="1600" dirty="0">
              <a:ea typeface="Calibri" panose="020F0502020204030204" pitchFamily="34" charset="0"/>
              <a:cs typeface="Calibri" panose="020F0502020204030204" pitchFamily="34" charset="0"/>
            </a:endParaRPr>
          </a:p>
          <a:p>
            <a:pPr>
              <a:buNone/>
            </a:pPr>
            <a:r>
              <a:rPr lang="en-US" sz="1600" b="1" dirty="0">
                <a:ea typeface="Calibri" panose="020F0502020204030204" pitchFamily="34" charset="0"/>
                <a:cs typeface="Calibri" panose="020F0502020204030204" pitchFamily="34" charset="0"/>
              </a:rPr>
              <a:t>Key Characteristics:</a:t>
            </a:r>
            <a:endParaRPr lang="en-US" sz="1600" dirty="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600" dirty="0">
                <a:ea typeface="Calibri" panose="020F0502020204030204" pitchFamily="34" charset="0"/>
                <a:cs typeface="Calibri" panose="020F0502020204030204" pitchFamily="34" charset="0"/>
              </a:rPr>
              <a:t>No feedback or automatic adjustment if air flow stops</a:t>
            </a:r>
          </a:p>
          <a:p>
            <a:pPr marL="285750" indent="-285750">
              <a:buFont typeface="Arial" panose="020B0604020202020204" pitchFamily="34" charset="0"/>
              <a:buChar char="•"/>
            </a:pPr>
            <a:r>
              <a:rPr lang="en-US" sz="1600" dirty="0">
                <a:ea typeface="Calibri" panose="020F0502020204030204" pitchFamily="34" charset="0"/>
                <a:cs typeface="Calibri" panose="020F0502020204030204" pitchFamily="34" charset="0"/>
              </a:rPr>
              <a:t>Suitable for applications where output temperature precision is less critical</a:t>
            </a:r>
          </a:p>
          <a:p>
            <a:pPr marL="285750" indent="-285750">
              <a:buFont typeface="Arial" panose="020B0604020202020204" pitchFamily="34" charset="0"/>
              <a:buChar char="•"/>
            </a:pPr>
            <a:r>
              <a:rPr lang="en-US" sz="1600" dirty="0">
                <a:ea typeface="Calibri" panose="020F0502020204030204" pitchFamily="34" charset="0"/>
                <a:cs typeface="Calibri" panose="020F0502020204030204" pitchFamily="34" charset="0"/>
              </a:rPr>
              <a:t>Works well for lower output temperature requirements</a:t>
            </a:r>
          </a:p>
          <a:p>
            <a:pPr marL="285750" indent="-285750">
              <a:buFont typeface="Arial" panose="020B0604020202020204" pitchFamily="34" charset="0"/>
              <a:buChar char="•"/>
            </a:pPr>
            <a:r>
              <a:rPr lang="en-US" sz="1600" dirty="0">
                <a:ea typeface="Calibri" panose="020F0502020204030204" pitchFamily="34" charset="0"/>
                <a:cs typeface="Calibri" panose="020F0502020204030204" pitchFamily="34" charset="0"/>
              </a:rPr>
              <a:t>Most economical way to control an air heater</a:t>
            </a:r>
          </a:p>
          <a:p>
            <a:pPr marL="285750" indent="-285750">
              <a:buFont typeface="Arial" panose="020B0604020202020204" pitchFamily="34" charset="0"/>
              <a:buChar char="•"/>
            </a:pPr>
            <a:r>
              <a:rPr lang="en-US" sz="1600" b="1" dirty="0">
                <a:ea typeface="Calibri" panose="020F0502020204030204" pitchFamily="34" charset="0"/>
                <a:cs typeface="Calibri" panose="020F0502020204030204" pitchFamily="34" charset="0"/>
              </a:rPr>
              <a:t>Caution:</a:t>
            </a:r>
            <a:r>
              <a:rPr lang="en-US" sz="1600" dirty="0">
                <a:ea typeface="Calibri" panose="020F0502020204030204" pitchFamily="34" charset="0"/>
                <a:cs typeface="Calibri" panose="020F0502020204030204" pitchFamily="34" charset="0"/>
              </a:rPr>
              <a:t> Can cause heater damage if air flow stops, as there is no feedback protection</a:t>
            </a:r>
          </a:p>
          <a:p>
            <a:pPr>
              <a:buNone/>
            </a:pPr>
            <a:br>
              <a:rPr lang="en-US" dirty="0"/>
            </a:br>
            <a:endParaRPr lang="en-US" dirty="0"/>
          </a:p>
        </p:txBody>
      </p:sp>
      <p:sp>
        <p:nvSpPr>
          <p:cNvPr id="8" name="TextBox 7">
            <a:extLst>
              <a:ext uri="{FF2B5EF4-FFF2-40B4-BE49-F238E27FC236}">
                <a16:creationId xmlns:a16="http://schemas.microsoft.com/office/drawing/2014/main" id="{5883C6EA-BC3E-5369-D033-AF47A7DA7710}"/>
              </a:ext>
            </a:extLst>
          </p:cNvPr>
          <p:cNvSpPr txBox="1"/>
          <p:nvPr/>
        </p:nvSpPr>
        <p:spPr>
          <a:xfrm>
            <a:off x="1048169" y="981767"/>
            <a:ext cx="9795798" cy="584775"/>
          </a:xfrm>
          <a:prstGeom prst="rect">
            <a:avLst/>
          </a:prstGeom>
          <a:noFill/>
        </p:spPr>
        <p:txBody>
          <a:bodyPr wrap="square">
            <a:spAutoFit/>
          </a:bodyPr>
          <a:lstStyle/>
          <a:p>
            <a:pPr>
              <a:buNone/>
            </a:pPr>
            <a:r>
              <a:rPr lang="en-US" sz="1600" b="1" dirty="0">
                <a:ea typeface="Calibri" panose="020F0502020204030204" pitchFamily="34" charset="0"/>
                <a:cs typeface="Calibri" panose="020F0502020204030204" pitchFamily="34" charset="0"/>
              </a:rPr>
              <a:t>Controlling Air Heaters</a:t>
            </a:r>
          </a:p>
          <a:p>
            <a:pPr>
              <a:buNone/>
            </a:pPr>
            <a:r>
              <a:rPr lang="en-US" sz="1600" dirty="0">
                <a:ea typeface="Calibri" panose="020F0502020204030204" pitchFamily="34" charset="0"/>
                <a:cs typeface="Calibri" panose="020F0502020204030204" pitchFamily="34" charset="0"/>
              </a:rPr>
              <a:t>Air heaters can be controlled in two ways: </a:t>
            </a:r>
            <a:r>
              <a:rPr lang="en-US" sz="1600" b="1" dirty="0">
                <a:ea typeface="Calibri" panose="020F0502020204030204" pitchFamily="34" charset="0"/>
                <a:cs typeface="Calibri" panose="020F0502020204030204" pitchFamily="34" charset="0"/>
              </a:rPr>
              <a:t>open loop</a:t>
            </a:r>
            <a:r>
              <a:rPr lang="en-US" sz="1600" dirty="0">
                <a:ea typeface="Calibri" panose="020F0502020204030204" pitchFamily="34" charset="0"/>
                <a:cs typeface="Calibri" panose="020F0502020204030204" pitchFamily="34" charset="0"/>
              </a:rPr>
              <a:t> and </a:t>
            </a:r>
            <a:r>
              <a:rPr lang="en-US" sz="1600" b="1" dirty="0">
                <a:ea typeface="Calibri" panose="020F0502020204030204" pitchFamily="34" charset="0"/>
                <a:cs typeface="Calibri" panose="020F0502020204030204" pitchFamily="34" charset="0"/>
              </a:rPr>
              <a:t>closed loop</a:t>
            </a:r>
            <a:r>
              <a:rPr lang="en-US" sz="1600" dirty="0">
                <a:ea typeface="Calibri" panose="020F0502020204030204" pitchFamily="34" charset="0"/>
                <a:cs typeface="Calibri" panose="020F0502020204030204" pitchFamily="34" charset="0"/>
              </a:rPr>
              <a:t> configurations</a:t>
            </a:r>
            <a:r>
              <a:rPr lang="en-US" sz="1600" dirty="0">
                <a:latin typeface="Calibri" panose="020F0502020204030204" pitchFamily="34" charset="0"/>
                <a:ea typeface="Calibri" panose="020F0502020204030204" pitchFamily="34" charset="0"/>
                <a:cs typeface="Calibri" panose="020F0502020204030204" pitchFamily="34" charset="0"/>
              </a:rPr>
              <a:t>.</a:t>
            </a:r>
          </a:p>
        </p:txBody>
      </p:sp>
      <p:pic>
        <p:nvPicPr>
          <p:cNvPr id="9" name="Picture 8" descr="A black box with red and yellow wires&#10;&#10;AI-generated content may be incorrect.">
            <a:extLst>
              <a:ext uri="{FF2B5EF4-FFF2-40B4-BE49-F238E27FC236}">
                <a16:creationId xmlns:a16="http://schemas.microsoft.com/office/drawing/2014/main" id="{59181DFA-E31D-8590-04CF-B9F015F655A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40112" y="1613527"/>
            <a:ext cx="3592140" cy="3784049"/>
          </a:xfrm>
          <a:prstGeom prst="rect">
            <a:avLst/>
          </a:prstGeom>
          <a:noFill/>
          <a:ln>
            <a:noFill/>
          </a:ln>
        </p:spPr>
      </p:pic>
      <p:sp>
        <p:nvSpPr>
          <p:cNvPr id="10" name="AutoShape 2">
            <a:extLst>
              <a:ext uri="{FF2B5EF4-FFF2-40B4-BE49-F238E27FC236}">
                <a16:creationId xmlns:a16="http://schemas.microsoft.com/office/drawing/2014/main" id="{0172383D-D81B-E150-57B0-43504286C45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327329605"/>
      </p:ext>
    </p:extLst>
  </p:cSld>
  <p:clrMapOvr>
    <a:masterClrMapping/>
  </p:clrMapOvr>
  <mc:AlternateContent xmlns:mc="http://schemas.openxmlformats.org/markup-compatibility/2006" xmlns:p14="http://schemas.microsoft.com/office/powerpoint/2010/main">
    <mc:Choice Requires="p14">
      <p:transition spd="slow" p14:dur="2000" advTm="22000"/>
    </mc:Choice>
    <mc:Fallback xmlns="">
      <p:transition spd="slow" advTm="2200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86E5D5-3831-5D5A-33B4-35E5E324344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5175063-F107-BAF8-5233-2D55ADB617F0}"/>
              </a:ext>
            </a:extLst>
          </p:cNvPr>
          <p:cNvSpPr>
            <a:spLocks noGrp="1"/>
          </p:cNvSpPr>
          <p:nvPr>
            <p:ph type="title"/>
          </p:nvPr>
        </p:nvSpPr>
        <p:spPr>
          <a:xfrm>
            <a:off x="838200" y="18256"/>
            <a:ext cx="10515600" cy="934782"/>
          </a:xfrm>
        </p:spPr>
        <p:txBody>
          <a:bodyPr>
            <a:noAutofit/>
          </a:bodyPr>
          <a:lstStyle/>
          <a:p>
            <a:r>
              <a:rPr lang="en-US" dirty="0"/>
              <a:t>Controlling Air Heaters</a:t>
            </a:r>
          </a:p>
        </p:txBody>
      </p:sp>
      <p:sp>
        <p:nvSpPr>
          <p:cNvPr id="12" name="Footer Placeholder 9">
            <a:extLst>
              <a:ext uri="{FF2B5EF4-FFF2-40B4-BE49-F238E27FC236}">
                <a16:creationId xmlns:a16="http://schemas.microsoft.com/office/drawing/2014/main" id="{545D09EA-1CB5-8CA4-810B-0541C36C37E8}"/>
              </a:ext>
            </a:extLst>
          </p:cNvPr>
          <p:cNvSpPr>
            <a:spLocks noGrp="1"/>
          </p:cNvSpPr>
          <p:nvPr>
            <p:ph type="ftr" sz="quarter" idx="11"/>
          </p:nvPr>
        </p:nvSpPr>
        <p:spPr>
          <a:xfrm>
            <a:off x="4376034" y="6398222"/>
            <a:ext cx="3439933" cy="276899"/>
          </a:xfrm>
        </p:spPr>
        <p:txBody>
          <a:bodyPr/>
          <a:lstStyle/>
          <a:p>
            <a:pPr algn="ctr"/>
            <a:r>
              <a:rPr lang="en-US" dirty="0"/>
              <a:t>Convectronics </a:t>
            </a:r>
            <a:r>
              <a:rPr lang="en-US" dirty="0">
                <a:sym typeface="Symbol" panose="05050102010706020507" pitchFamily="18" charset="2"/>
              </a:rPr>
              <a:t> Heaters, Sensors, Controls</a:t>
            </a:r>
            <a:endParaRPr lang="en-US" dirty="0"/>
          </a:p>
        </p:txBody>
      </p:sp>
      <p:sp>
        <p:nvSpPr>
          <p:cNvPr id="13" name="Footer Placeholder 9">
            <a:extLst>
              <a:ext uri="{FF2B5EF4-FFF2-40B4-BE49-F238E27FC236}">
                <a16:creationId xmlns:a16="http://schemas.microsoft.com/office/drawing/2014/main" id="{44183F11-0438-51E0-5526-E4948A4C249D}"/>
              </a:ext>
            </a:extLst>
          </p:cNvPr>
          <p:cNvSpPr txBox="1">
            <a:spLocks/>
          </p:cNvSpPr>
          <p:nvPr/>
        </p:nvSpPr>
        <p:spPr>
          <a:xfrm>
            <a:off x="10319656" y="6398222"/>
            <a:ext cx="1567543" cy="2768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200" dirty="0">
                <a:solidFill>
                  <a:srgbClr val="AC1B27"/>
                </a:solidFill>
              </a:rPr>
              <a:t>convectronics.com</a:t>
            </a:r>
          </a:p>
        </p:txBody>
      </p:sp>
      <p:sp>
        <p:nvSpPr>
          <p:cNvPr id="3" name="TextBox 2">
            <a:extLst>
              <a:ext uri="{FF2B5EF4-FFF2-40B4-BE49-F238E27FC236}">
                <a16:creationId xmlns:a16="http://schemas.microsoft.com/office/drawing/2014/main" id="{D8578B1F-8527-C657-19EC-0EE5C5CDE38B}"/>
              </a:ext>
            </a:extLst>
          </p:cNvPr>
          <p:cNvSpPr txBox="1"/>
          <p:nvPr/>
        </p:nvSpPr>
        <p:spPr>
          <a:xfrm>
            <a:off x="1099807" y="953038"/>
            <a:ext cx="5451822" cy="5262979"/>
          </a:xfrm>
          <a:prstGeom prst="rect">
            <a:avLst/>
          </a:prstGeom>
          <a:noFill/>
        </p:spPr>
        <p:txBody>
          <a:bodyPr wrap="square">
            <a:spAutoFit/>
          </a:bodyPr>
          <a:lstStyle/>
          <a:p>
            <a:pPr>
              <a:buNone/>
            </a:pPr>
            <a:r>
              <a:rPr lang="en-US" sz="1600" b="1" dirty="0">
                <a:ea typeface="Calibri" panose="020F0502020204030204" pitchFamily="34" charset="0"/>
                <a:cs typeface="Calibri" panose="020F0502020204030204" pitchFamily="34" charset="0"/>
              </a:rPr>
              <a:t>Closed Loop Control</a:t>
            </a:r>
          </a:p>
          <a:p>
            <a:pPr>
              <a:buNone/>
            </a:pPr>
            <a:endParaRPr lang="en-US" sz="1600" b="1" dirty="0">
              <a:ea typeface="Calibri" panose="020F0502020204030204" pitchFamily="34" charset="0"/>
              <a:cs typeface="Calibri" panose="020F0502020204030204" pitchFamily="34" charset="0"/>
            </a:endParaRPr>
          </a:p>
          <a:p>
            <a:pPr>
              <a:buNone/>
            </a:pPr>
            <a:r>
              <a:rPr lang="en-US" sz="1600" dirty="0">
                <a:ea typeface="Calibri" panose="020F0502020204030204" pitchFamily="34" charset="0"/>
                <a:cs typeface="Calibri" panose="020F0502020204030204" pitchFamily="34" charset="0"/>
              </a:rPr>
              <a:t>Closed loop configurations provide </a:t>
            </a:r>
            <a:r>
              <a:rPr lang="en-US" sz="1600" b="1" dirty="0">
                <a:ea typeface="Calibri" panose="020F0502020204030204" pitchFamily="34" charset="0"/>
                <a:cs typeface="Calibri" panose="020F0502020204030204" pitchFamily="34" charset="0"/>
              </a:rPr>
              <a:t>precise temperature control</a:t>
            </a:r>
            <a:r>
              <a:rPr lang="en-US" sz="1600" dirty="0">
                <a:ea typeface="Calibri" panose="020F0502020204030204" pitchFamily="34" charset="0"/>
                <a:cs typeface="Calibri" panose="020F0502020204030204" pitchFamily="34" charset="0"/>
              </a:rPr>
              <a:t> by using feedback from a temperature sensor to automatically regulate heater power. This setup continuously adjusts output to maintain a stable outlet temperature, even if air flow or ambient conditions change.</a:t>
            </a:r>
          </a:p>
          <a:p>
            <a:pPr>
              <a:buNone/>
            </a:pPr>
            <a:endParaRPr lang="en-US" sz="1600" dirty="0">
              <a:ea typeface="Calibri" panose="020F0502020204030204" pitchFamily="34" charset="0"/>
              <a:cs typeface="Calibri" panose="020F0502020204030204" pitchFamily="34" charset="0"/>
            </a:endParaRPr>
          </a:p>
          <a:p>
            <a:pPr>
              <a:buNone/>
            </a:pPr>
            <a:r>
              <a:rPr lang="en-US" sz="1600" dirty="0">
                <a:ea typeface="Calibri" panose="020F0502020204030204" pitchFamily="34" charset="0"/>
                <a:cs typeface="Calibri" panose="020F0502020204030204" pitchFamily="34" charset="0"/>
              </a:rPr>
              <a:t>A typical closed loop system consists of three components:</a:t>
            </a:r>
          </a:p>
          <a:p>
            <a:pPr marL="342900" indent="-342900">
              <a:buFont typeface="+mj-lt"/>
              <a:buAutoNum type="arabicParenR"/>
            </a:pPr>
            <a:r>
              <a:rPr lang="en-US" sz="1600" b="1" dirty="0">
                <a:ea typeface="Calibri" panose="020F0502020204030204" pitchFamily="34" charset="0"/>
                <a:cs typeface="Calibri" panose="020F0502020204030204" pitchFamily="34" charset="0"/>
              </a:rPr>
              <a:t>Power Controller</a:t>
            </a:r>
            <a:r>
              <a:rPr lang="en-US" sz="1600" dirty="0">
                <a:ea typeface="Calibri" panose="020F0502020204030204" pitchFamily="34" charset="0"/>
                <a:cs typeface="Calibri" panose="020F0502020204030204" pitchFamily="34" charset="0"/>
              </a:rPr>
              <a:t> – either a </a:t>
            </a:r>
            <a:r>
              <a:rPr lang="en-US" sz="1600" b="1" dirty="0">
                <a:ea typeface="Calibri" panose="020F0502020204030204" pitchFamily="34" charset="0"/>
                <a:cs typeface="Calibri" panose="020F0502020204030204" pitchFamily="34" charset="0"/>
              </a:rPr>
              <a:t>phase-angle fired SCR</a:t>
            </a:r>
            <a:r>
              <a:rPr lang="en-US" sz="1600" dirty="0">
                <a:ea typeface="Calibri" panose="020F0502020204030204" pitchFamily="34" charset="0"/>
                <a:cs typeface="Calibri" panose="020F0502020204030204" pitchFamily="34" charset="0"/>
              </a:rPr>
              <a:t> or </a:t>
            </a:r>
            <a:r>
              <a:rPr lang="en-US" sz="1600" b="1" dirty="0">
                <a:ea typeface="Calibri" panose="020F0502020204030204" pitchFamily="34" charset="0"/>
                <a:cs typeface="Calibri" panose="020F0502020204030204" pitchFamily="34" charset="0"/>
              </a:rPr>
              <a:t>zero-cross solid-state relay (SSR)</a:t>
            </a:r>
            <a:endParaRPr lang="en-US" sz="1600" dirty="0">
              <a:ea typeface="Calibri" panose="020F0502020204030204" pitchFamily="34" charset="0"/>
              <a:cs typeface="Calibri" panose="020F0502020204030204" pitchFamily="34" charset="0"/>
            </a:endParaRPr>
          </a:p>
          <a:p>
            <a:pPr marL="342900" indent="-342900">
              <a:buFont typeface="+mj-lt"/>
              <a:buAutoNum type="arabicParenR"/>
            </a:pPr>
            <a:r>
              <a:rPr lang="en-US" sz="1600" b="1" dirty="0">
                <a:ea typeface="Calibri" panose="020F0502020204030204" pitchFamily="34" charset="0"/>
                <a:cs typeface="Calibri" panose="020F0502020204030204" pitchFamily="34" charset="0"/>
              </a:rPr>
              <a:t>Temperature Controller</a:t>
            </a:r>
            <a:r>
              <a:rPr lang="en-US" sz="1600" dirty="0">
                <a:ea typeface="Calibri" panose="020F0502020204030204" pitchFamily="34" charset="0"/>
                <a:cs typeface="Calibri" panose="020F0502020204030204" pitchFamily="34" charset="0"/>
              </a:rPr>
              <a:t> – sets and maintains the desired temperature</a:t>
            </a:r>
          </a:p>
          <a:p>
            <a:pPr marL="342900" indent="-342900">
              <a:buFont typeface="+mj-lt"/>
              <a:buAutoNum type="arabicParenR"/>
            </a:pPr>
            <a:r>
              <a:rPr lang="en-US" sz="1600" b="1" dirty="0">
                <a:ea typeface="Calibri" panose="020F0502020204030204" pitchFamily="34" charset="0"/>
                <a:cs typeface="Calibri" panose="020F0502020204030204" pitchFamily="34" charset="0"/>
              </a:rPr>
              <a:t>Sensing Thermocouple</a:t>
            </a:r>
            <a:r>
              <a:rPr lang="en-US" sz="1600" dirty="0">
                <a:ea typeface="Calibri" panose="020F0502020204030204" pitchFamily="34" charset="0"/>
                <a:cs typeface="Calibri" panose="020F0502020204030204" pitchFamily="34" charset="0"/>
              </a:rPr>
              <a:t> – placed at the outlet of the heater to provide feedback</a:t>
            </a:r>
          </a:p>
          <a:p>
            <a:pPr marL="342900" indent="-342900">
              <a:buFont typeface="+mj-lt"/>
              <a:buAutoNum type="arabicParenR"/>
            </a:pPr>
            <a:endParaRPr lang="en-US" sz="1600" dirty="0">
              <a:ea typeface="Calibri" panose="020F0502020204030204" pitchFamily="34" charset="0"/>
              <a:cs typeface="Calibri" panose="020F0502020204030204" pitchFamily="34" charset="0"/>
            </a:endParaRPr>
          </a:p>
          <a:p>
            <a:pPr>
              <a:buNone/>
            </a:pPr>
            <a:r>
              <a:rPr lang="en-US" sz="1600" b="1" dirty="0">
                <a:ea typeface="Calibri" panose="020F0502020204030204" pitchFamily="34" charset="0"/>
                <a:cs typeface="Calibri" panose="020F0502020204030204" pitchFamily="34" charset="0"/>
              </a:rPr>
              <a:t>Key Advantages:</a:t>
            </a:r>
            <a:endParaRPr lang="en-US" sz="1600" dirty="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600" dirty="0">
                <a:ea typeface="Calibri" panose="020F0502020204030204" pitchFamily="34" charset="0"/>
                <a:cs typeface="Calibri" panose="020F0502020204030204" pitchFamily="34" charset="0"/>
              </a:rPr>
              <a:t>Maintains </a:t>
            </a:r>
            <a:r>
              <a:rPr lang="en-US" sz="1600" b="1" dirty="0">
                <a:ea typeface="Calibri" panose="020F0502020204030204" pitchFamily="34" charset="0"/>
                <a:cs typeface="Calibri" panose="020F0502020204030204" pitchFamily="34" charset="0"/>
              </a:rPr>
              <a:t>accurate</a:t>
            </a:r>
            <a:r>
              <a:rPr lang="en-US" sz="1600" dirty="0">
                <a:ea typeface="Calibri" panose="020F0502020204030204" pitchFamily="34" charset="0"/>
                <a:cs typeface="Calibri" panose="020F0502020204030204" pitchFamily="34" charset="0"/>
              </a:rPr>
              <a:t> and </a:t>
            </a:r>
            <a:r>
              <a:rPr lang="en-US" sz="1600" b="1" dirty="0">
                <a:ea typeface="Calibri" panose="020F0502020204030204" pitchFamily="34" charset="0"/>
                <a:cs typeface="Calibri" panose="020F0502020204030204" pitchFamily="34" charset="0"/>
              </a:rPr>
              <a:t>stable</a:t>
            </a:r>
            <a:r>
              <a:rPr lang="en-US" sz="1600" dirty="0">
                <a:ea typeface="Calibri" panose="020F0502020204030204" pitchFamily="34" charset="0"/>
                <a:cs typeface="Calibri" panose="020F0502020204030204" pitchFamily="34" charset="0"/>
              </a:rPr>
              <a:t> output temperatures</a:t>
            </a:r>
          </a:p>
          <a:p>
            <a:pPr marL="285750" indent="-285750">
              <a:buFont typeface="Arial" panose="020B0604020202020204" pitchFamily="34" charset="0"/>
              <a:buChar char="•"/>
            </a:pPr>
            <a:r>
              <a:rPr lang="en-US" sz="1600" b="1" dirty="0">
                <a:ea typeface="Calibri" panose="020F0502020204030204" pitchFamily="34" charset="0"/>
                <a:cs typeface="Calibri" panose="020F0502020204030204" pitchFamily="34" charset="0"/>
              </a:rPr>
              <a:t>Automatically compensates </a:t>
            </a:r>
            <a:r>
              <a:rPr lang="en-US" sz="1600" dirty="0">
                <a:ea typeface="Calibri" panose="020F0502020204030204" pitchFamily="34" charset="0"/>
                <a:cs typeface="Calibri" panose="020F0502020204030204" pitchFamily="34" charset="0"/>
              </a:rPr>
              <a:t>for variations in air flow or load</a:t>
            </a:r>
          </a:p>
          <a:p>
            <a:pPr marL="285750" indent="-285750">
              <a:buFont typeface="Arial" panose="020B0604020202020204" pitchFamily="34" charset="0"/>
              <a:buChar char="•"/>
            </a:pPr>
            <a:r>
              <a:rPr lang="en-US" sz="1600" dirty="0">
                <a:ea typeface="Calibri" panose="020F0502020204030204" pitchFamily="34" charset="0"/>
                <a:cs typeface="Calibri" panose="020F0502020204030204" pitchFamily="34" charset="0"/>
              </a:rPr>
              <a:t>Protects heaters from overheating and </a:t>
            </a:r>
            <a:r>
              <a:rPr lang="en-US" sz="1600" b="1" dirty="0">
                <a:ea typeface="Calibri" panose="020F0502020204030204" pitchFamily="34" charset="0"/>
                <a:cs typeface="Calibri" panose="020F0502020204030204" pitchFamily="34" charset="0"/>
              </a:rPr>
              <a:t>extends lifespan</a:t>
            </a:r>
          </a:p>
          <a:p>
            <a:pPr marL="285750" indent="-285750">
              <a:buFont typeface="Arial" panose="020B0604020202020204" pitchFamily="34" charset="0"/>
              <a:buChar char="•"/>
            </a:pPr>
            <a:r>
              <a:rPr lang="en-US" sz="1600" dirty="0">
                <a:ea typeface="Calibri" panose="020F0502020204030204" pitchFamily="34" charset="0"/>
                <a:cs typeface="Calibri" panose="020F0502020204030204" pitchFamily="34" charset="0"/>
              </a:rPr>
              <a:t>Ideal for high-precision or </a:t>
            </a:r>
            <a:r>
              <a:rPr lang="en-US" sz="1600" b="1" dirty="0">
                <a:ea typeface="Calibri" panose="020F0502020204030204" pitchFamily="34" charset="0"/>
                <a:cs typeface="Calibri" panose="020F0502020204030204" pitchFamily="34" charset="0"/>
              </a:rPr>
              <a:t>temperature-critical</a:t>
            </a:r>
            <a:r>
              <a:rPr lang="en-US" sz="1600" dirty="0">
                <a:ea typeface="Calibri" panose="020F0502020204030204" pitchFamily="34" charset="0"/>
                <a:cs typeface="Calibri" panose="020F0502020204030204" pitchFamily="34" charset="0"/>
              </a:rPr>
              <a:t> processes</a:t>
            </a:r>
          </a:p>
        </p:txBody>
      </p:sp>
      <p:pic>
        <p:nvPicPr>
          <p:cNvPr id="5" name="Picture 4">
            <a:extLst>
              <a:ext uri="{FF2B5EF4-FFF2-40B4-BE49-F238E27FC236}">
                <a16:creationId xmlns:a16="http://schemas.microsoft.com/office/drawing/2014/main" id="{50C9DBE4-D291-8F7C-6734-A19E9F6C3749}"/>
              </a:ext>
            </a:extLst>
          </p:cNvPr>
          <p:cNvPicPr>
            <a:picLocks noChangeAspect="1"/>
          </p:cNvPicPr>
          <p:nvPr/>
        </p:nvPicPr>
        <p:blipFill>
          <a:blip r:embed="rId2">
            <a:extLst>
              <a:ext uri="{28A0092B-C50C-407E-A947-70E740481C1C}">
                <a14:useLocalDpi xmlns:a14="http://schemas.microsoft.com/office/drawing/2010/main" val="0"/>
              </a:ext>
            </a:extLst>
          </a:blip>
          <a:srcRect l="2760" t="11797" r="2669" b="15088"/>
          <a:stretch>
            <a:fillRect/>
          </a:stretch>
        </p:blipFill>
        <p:spPr bwMode="auto">
          <a:xfrm>
            <a:off x="6627605" y="1715678"/>
            <a:ext cx="5451822" cy="3930978"/>
          </a:xfrm>
          <a:prstGeom prst="rect">
            <a:avLst/>
          </a:prstGeom>
          <a:noFill/>
          <a:ln>
            <a:noFill/>
          </a:ln>
        </p:spPr>
      </p:pic>
    </p:spTree>
    <p:extLst>
      <p:ext uri="{BB962C8B-B14F-4D97-AF65-F5344CB8AC3E}">
        <p14:creationId xmlns:p14="http://schemas.microsoft.com/office/powerpoint/2010/main" val="240071318"/>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sp>
        <p:nvSpPr>
          <p:cNvPr id="11" name="Footer Placeholder 9">
            <a:extLst>
              <a:ext uri="{FF2B5EF4-FFF2-40B4-BE49-F238E27FC236}">
                <a16:creationId xmlns:a16="http://schemas.microsoft.com/office/drawing/2014/main" id="{21940F4F-8B0E-B557-AB9F-0E3D77F7F8B9}"/>
              </a:ext>
            </a:extLst>
          </p:cNvPr>
          <p:cNvSpPr>
            <a:spLocks noGrp="1"/>
          </p:cNvSpPr>
          <p:nvPr>
            <p:ph type="ftr" sz="quarter" idx="11"/>
          </p:nvPr>
        </p:nvSpPr>
        <p:spPr>
          <a:xfrm>
            <a:off x="4376034" y="6345970"/>
            <a:ext cx="3439933" cy="365125"/>
          </a:xfrm>
        </p:spPr>
        <p:txBody>
          <a:bodyPr/>
          <a:lstStyle/>
          <a:p>
            <a:pPr algn="ctr"/>
            <a:r>
              <a:rPr lang="en-US" sz="1400" dirty="0">
                <a:solidFill>
                  <a:schemeClr val="bg1"/>
                </a:solidFill>
              </a:rPr>
              <a:t>Convectronics </a:t>
            </a:r>
            <a:r>
              <a:rPr lang="en-US" sz="1400" dirty="0">
                <a:solidFill>
                  <a:schemeClr val="bg1"/>
                </a:solidFill>
                <a:sym typeface="Symbol" panose="05050102010706020507" pitchFamily="18" charset="2"/>
              </a:rPr>
              <a:t> Heaters, Sensors, Controls</a:t>
            </a:r>
            <a:endParaRPr lang="en-US" sz="1400" dirty="0">
              <a:solidFill>
                <a:schemeClr val="bg1"/>
              </a:solidFill>
            </a:endParaRPr>
          </a:p>
        </p:txBody>
      </p:sp>
      <p:sp>
        <p:nvSpPr>
          <p:cNvPr id="18" name="TextBox 17">
            <a:extLst>
              <a:ext uri="{FF2B5EF4-FFF2-40B4-BE49-F238E27FC236}">
                <a16:creationId xmlns:a16="http://schemas.microsoft.com/office/drawing/2014/main" id="{05609697-03C2-1A0F-3AF5-A6C0ABA08CF3}"/>
              </a:ext>
            </a:extLst>
          </p:cNvPr>
          <p:cNvSpPr txBox="1"/>
          <p:nvPr/>
        </p:nvSpPr>
        <p:spPr>
          <a:xfrm>
            <a:off x="304800" y="4859015"/>
            <a:ext cx="11582400" cy="759182"/>
          </a:xfrm>
          <a:prstGeom prst="rect">
            <a:avLst/>
          </a:prstGeom>
          <a:noFill/>
        </p:spPr>
        <p:txBody>
          <a:bodyPr wrap="square" rtlCol="0">
            <a:spAutoFit/>
          </a:bodyPr>
          <a:lstStyle/>
          <a:p>
            <a:pPr algn="ctr">
              <a:lnSpc>
                <a:spcPct val="125000"/>
              </a:lnSpc>
            </a:pPr>
            <a:r>
              <a:rPr lang="en-US" b="1" spc="30" dirty="0">
                <a:solidFill>
                  <a:schemeClr val="bg1"/>
                </a:solidFill>
              </a:rPr>
              <a:t>Convectronics has been manufacturing the highest-quality heating elements &amp; sensors since 1985.</a:t>
            </a:r>
            <a:br>
              <a:rPr lang="en-US" b="1" spc="30" dirty="0">
                <a:solidFill>
                  <a:schemeClr val="bg1"/>
                </a:solidFill>
              </a:rPr>
            </a:br>
            <a:r>
              <a:rPr lang="en-US" b="1" spc="30" dirty="0">
                <a:solidFill>
                  <a:schemeClr val="bg1"/>
                </a:solidFill>
              </a:rPr>
              <a:t>We pride ourselves on our dedication to customer service, and quick turn-around on custom orders. </a:t>
            </a:r>
          </a:p>
        </p:txBody>
      </p:sp>
      <p:pic>
        <p:nvPicPr>
          <p:cNvPr id="22" name="Graphic 21">
            <a:extLst>
              <a:ext uri="{FF2B5EF4-FFF2-40B4-BE49-F238E27FC236}">
                <a16:creationId xmlns:a16="http://schemas.microsoft.com/office/drawing/2014/main" id="{B8987D6C-7999-B067-553D-913EFBF6150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13043" y="6347557"/>
            <a:ext cx="1990725" cy="361950"/>
          </a:xfrm>
          <a:prstGeom prst="rect">
            <a:avLst/>
          </a:prstGeom>
        </p:spPr>
      </p:pic>
      <p:sp>
        <p:nvSpPr>
          <p:cNvPr id="23" name="Footer Placeholder 9">
            <a:extLst>
              <a:ext uri="{FF2B5EF4-FFF2-40B4-BE49-F238E27FC236}">
                <a16:creationId xmlns:a16="http://schemas.microsoft.com/office/drawing/2014/main" id="{4D690554-351E-F221-DC3F-415EF78EDF11}"/>
              </a:ext>
            </a:extLst>
          </p:cNvPr>
          <p:cNvSpPr txBox="1">
            <a:spLocks/>
          </p:cNvSpPr>
          <p:nvPr/>
        </p:nvSpPr>
        <p:spPr>
          <a:xfrm>
            <a:off x="10319656" y="6345970"/>
            <a:ext cx="1567543"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400" dirty="0">
                <a:solidFill>
                  <a:schemeClr val="bg1"/>
                </a:solidFill>
              </a:rPr>
              <a:t>convectronics.com</a:t>
            </a:r>
          </a:p>
        </p:txBody>
      </p:sp>
    </p:spTree>
    <p:extLst>
      <p:ext uri="{BB962C8B-B14F-4D97-AF65-F5344CB8AC3E}">
        <p14:creationId xmlns:p14="http://schemas.microsoft.com/office/powerpoint/2010/main" val="1130923902"/>
      </p:ext>
    </p:extLst>
  </p:cSld>
  <p:clrMapOvr>
    <a:masterClrMapping/>
  </p:clrMapOvr>
  <mc:AlternateContent xmlns:mc="http://schemas.openxmlformats.org/markup-compatibility/2006" xmlns:p14="http://schemas.microsoft.com/office/powerpoint/2010/main">
    <mc:Choice Requires="p14">
      <p:transition spd="slow" p14:dur="2000" advTm="9000"/>
    </mc:Choice>
    <mc:Fallback xmlns="">
      <p:transition spd="slow" advTm="900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7E779FD-84F9-9039-8A43-CC0D5B5C20B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120CADD-3482-6E9C-B47D-D80EE4021245}"/>
              </a:ext>
            </a:extLst>
          </p:cNvPr>
          <p:cNvSpPr>
            <a:spLocks noGrp="1"/>
          </p:cNvSpPr>
          <p:nvPr>
            <p:ph type="title"/>
          </p:nvPr>
        </p:nvSpPr>
        <p:spPr>
          <a:xfrm>
            <a:off x="838200" y="18256"/>
            <a:ext cx="10515600" cy="934782"/>
          </a:xfrm>
        </p:spPr>
        <p:txBody>
          <a:bodyPr>
            <a:noAutofit/>
          </a:bodyPr>
          <a:lstStyle/>
          <a:p>
            <a:r>
              <a:rPr lang="en-US" dirty="0"/>
              <a:t>Controlling Air Heaters	</a:t>
            </a:r>
          </a:p>
        </p:txBody>
      </p:sp>
      <p:sp>
        <p:nvSpPr>
          <p:cNvPr id="12" name="Footer Placeholder 9">
            <a:extLst>
              <a:ext uri="{FF2B5EF4-FFF2-40B4-BE49-F238E27FC236}">
                <a16:creationId xmlns:a16="http://schemas.microsoft.com/office/drawing/2014/main" id="{B735CA89-3D70-269F-FF71-DFE697B5ADAB}"/>
              </a:ext>
            </a:extLst>
          </p:cNvPr>
          <p:cNvSpPr>
            <a:spLocks noGrp="1"/>
          </p:cNvSpPr>
          <p:nvPr>
            <p:ph type="ftr" sz="quarter" idx="11"/>
          </p:nvPr>
        </p:nvSpPr>
        <p:spPr>
          <a:xfrm>
            <a:off x="4376034" y="6398222"/>
            <a:ext cx="3439933" cy="276899"/>
          </a:xfrm>
        </p:spPr>
        <p:txBody>
          <a:bodyPr/>
          <a:lstStyle/>
          <a:p>
            <a:pPr algn="ctr"/>
            <a:r>
              <a:rPr lang="en-US" dirty="0"/>
              <a:t>Convectronics </a:t>
            </a:r>
            <a:r>
              <a:rPr lang="en-US" dirty="0">
                <a:sym typeface="Symbol" panose="05050102010706020507" pitchFamily="18" charset="2"/>
              </a:rPr>
              <a:t> Heaters, Sensors, Controls</a:t>
            </a:r>
            <a:endParaRPr lang="en-US" dirty="0"/>
          </a:p>
        </p:txBody>
      </p:sp>
      <p:sp>
        <p:nvSpPr>
          <p:cNvPr id="13" name="Footer Placeholder 9">
            <a:extLst>
              <a:ext uri="{FF2B5EF4-FFF2-40B4-BE49-F238E27FC236}">
                <a16:creationId xmlns:a16="http://schemas.microsoft.com/office/drawing/2014/main" id="{16C3A8D9-028C-CEC3-77C3-826BE174E631}"/>
              </a:ext>
            </a:extLst>
          </p:cNvPr>
          <p:cNvSpPr txBox="1">
            <a:spLocks/>
          </p:cNvSpPr>
          <p:nvPr/>
        </p:nvSpPr>
        <p:spPr>
          <a:xfrm>
            <a:off x="10319656" y="6398222"/>
            <a:ext cx="1567543" cy="2768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200" dirty="0">
                <a:solidFill>
                  <a:srgbClr val="AC1B27"/>
                </a:solidFill>
              </a:rPr>
              <a:t>convectronics.com</a:t>
            </a:r>
          </a:p>
        </p:txBody>
      </p:sp>
      <p:sp>
        <p:nvSpPr>
          <p:cNvPr id="3" name="TextBox 2">
            <a:extLst>
              <a:ext uri="{FF2B5EF4-FFF2-40B4-BE49-F238E27FC236}">
                <a16:creationId xmlns:a16="http://schemas.microsoft.com/office/drawing/2014/main" id="{DB4D0AD7-8DC2-3350-0267-9D56F14226F9}"/>
              </a:ext>
            </a:extLst>
          </p:cNvPr>
          <p:cNvSpPr txBox="1"/>
          <p:nvPr/>
        </p:nvSpPr>
        <p:spPr>
          <a:xfrm>
            <a:off x="928541" y="2198034"/>
            <a:ext cx="4991493" cy="2308324"/>
          </a:xfrm>
          <a:prstGeom prst="rect">
            <a:avLst/>
          </a:prstGeom>
          <a:noFill/>
        </p:spPr>
        <p:txBody>
          <a:bodyPr wrap="square">
            <a:spAutoFit/>
          </a:bodyPr>
          <a:lstStyle/>
          <a:p>
            <a:pPr>
              <a:buNone/>
            </a:pPr>
            <a:endParaRPr lang="en-US" sz="1600" dirty="0">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600" dirty="0">
                <a:ea typeface="Calibri" panose="020F0502020204030204" pitchFamily="34" charset="0"/>
                <a:cs typeface="Calibri" panose="020F0502020204030204" pitchFamily="34" charset="0"/>
              </a:rPr>
              <a:t>A </a:t>
            </a:r>
            <a:r>
              <a:rPr lang="en-US" sz="1600" b="1" dirty="0">
                <a:ea typeface="Calibri" panose="020F0502020204030204" pitchFamily="34" charset="0"/>
                <a:cs typeface="Calibri" panose="020F0502020204030204" pitchFamily="34" charset="0"/>
              </a:rPr>
              <a:t>phase-angle fired SCR power controller</a:t>
            </a:r>
            <a:endParaRPr lang="en-US" sz="1600" dirty="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600" dirty="0">
                <a:ea typeface="Calibri" panose="020F0502020204030204" pitchFamily="34" charset="0"/>
                <a:cs typeface="Calibri" panose="020F0502020204030204" pitchFamily="34" charset="0"/>
              </a:rPr>
              <a:t>A </a:t>
            </a:r>
            <a:r>
              <a:rPr lang="en-US" sz="1600" b="1" dirty="0">
                <a:ea typeface="Calibri" panose="020F0502020204030204" pitchFamily="34" charset="0"/>
                <a:cs typeface="Calibri" panose="020F0502020204030204" pitchFamily="34" charset="0"/>
              </a:rPr>
              <a:t>temperature controller</a:t>
            </a:r>
            <a:endParaRPr lang="en-US" sz="1600" dirty="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600" dirty="0">
                <a:ea typeface="Calibri" panose="020F0502020204030204" pitchFamily="34" charset="0"/>
                <a:cs typeface="Calibri" panose="020F0502020204030204" pitchFamily="34" charset="0"/>
              </a:rPr>
              <a:t>All necessary wiring and connectors housed in a </a:t>
            </a:r>
            <a:r>
              <a:rPr lang="en-US" sz="1600" b="1" dirty="0">
                <a:ea typeface="Calibri" panose="020F0502020204030204" pitchFamily="34" charset="0"/>
                <a:cs typeface="Calibri" panose="020F0502020204030204" pitchFamily="34" charset="0"/>
              </a:rPr>
              <a:t>portable, durable enclosure</a:t>
            </a:r>
          </a:p>
          <a:p>
            <a:endParaRPr lang="en-US" sz="1600" dirty="0">
              <a:ea typeface="Calibri" panose="020F0502020204030204" pitchFamily="34" charset="0"/>
              <a:cs typeface="Calibri" panose="020F0502020204030204" pitchFamily="34" charset="0"/>
            </a:endParaRPr>
          </a:p>
          <a:p>
            <a:pPr>
              <a:buNone/>
            </a:pPr>
            <a:r>
              <a:rPr lang="en-US" sz="1600" dirty="0">
                <a:ea typeface="Calibri" panose="020F0502020204030204" pitchFamily="34" charset="0"/>
                <a:cs typeface="Calibri" panose="020F0502020204030204" pitchFamily="34" charset="0"/>
              </a:rPr>
              <a:t>This integrated control console provides a </a:t>
            </a:r>
            <a:r>
              <a:rPr lang="en-US" sz="1600" b="1" dirty="0">
                <a:ea typeface="Calibri" panose="020F0502020204030204" pitchFamily="34" charset="0"/>
                <a:cs typeface="Calibri" panose="020F0502020204030204" pitchFamily="34" charset="0"/>
              </a:rPr>
              <a:t>plug-and-play solution</a:t>
            </a:r>
            <a:r>
              <a:rPr lang="en-US" sz="1600" dirty="0">
                <a:ea typeface="Calibri" panose="020F0502020204030204" pitchFamily="34" charset="0"/>
                <a:cs typeface="Calibri" panose="020F0502020204030204" pitchFamily="34" charset="0"/>
              </a:rPr>
              <a:t>, ideal for laboratory, testing, or production environments where reliability and ease of use are critical.</a:t>
            </a:r>
          </a:p>
        </p:txBody>
      </p:sp>
      <p:sp>
        <p:nvSpPr>
          <p:cNvPr id="6" name="TextBox 5">
            <a:extLst>
              <a:ext uri="{FF2B5EF4-FFF2-40B4-BE49-F238E27FC236}">
                <a16:creationId xmlns:a16="http://schemas.microsoft.com/office/drawing/2014/main" id="{AF6BB908-030B-C468-5032-2D8DC591F59C}"/>
              </a:ext>
            </a:extLst>
          </p:cNvPr>
          <p:cNvSpPr txBox="1"/>
          <p:nvPr/>
        </p:nvSpPr>
        <p:spPr>
          <a:xfrm>
            <a:off x="928541" y="1028204"/>
            <a:ext cx="9742602" cy="1323439"/>
          </a:xfrm>
          <a:prstGeom prst="rect">
            <a:avLst/>
          </a:prstGeom>
          <a:noFill/>
        </p:spPr>
        <p:txBody>
          <a:bodyPr wrap="square">
            <a:spAutoFit/>
          </a:bodyPr>
          <a:lstStyle/>
          <a:p>
            <a:pPr>
              <a:buNone/>
            </a:pPr>
            <a:r>
              <a:rPr lang="en-US" sz="1600" b="1" dirty="0">
                <a:ea typeface="Calibri" panose="020F0502020204030204" pitchFamily="34" charset="0"/>
                <a:cs typeface="Calibri" panose="020F0502020204030204" pitchFamily="34" charset="0"/>
              </a:rPr>
              <a:t>Integrated Control Solutions</a:t>
            </a:r>
          </a:p>
          <a:p>
            <a:pPr>
              <a:buNone/>
            </a:pPr>
            <a:endParaRPr lang="en-US" sz="1600" b="1" dirty="0">
              <a:ea typeface="Calibri" panose="020F0502020204030204" pitchFamily="34" charset="0"/>
              <a:cs typeface="Calibri" panose="020F0502020204030204" pitchFamily="34" charset="0"/>
            </a:endParaRPr>
          </a:p>
          <a:p>
            <a:pPr>
              <a:buNone/>
            </a:pPr>
            <a:r>
              <a:rPr lang="en-US" sz="1600" dirty="0">
                <a:ea typeface="Calibri" panose="020F0502020204030204" pitchFamily="34" charset="0"/>
                <a:cs typeface="Calibri" panose="020F0502020204030204" pitchFamily="34" charset="0"/>
              </a:rPr>
              <a:t>Convectronics offers both </a:t>
            </a:r>
            <a:r>
              <a:rPr lang="en-US" sz="1600" b="1" dirty="0">
                <a:ea typeface="Calibri" panose="020F0502020204030204" pitchFamily="34" charset="0"/>
                <a:cs typeface="Calibri" panose="020F0502020204030204" pitchFamily="34" charset="0"/>
              </a:rPr>
              <a:t>individual control components</a:t>
            </a:r>
            <a:r>
              <a:rPr lang="en-US" sz="1600" dirty="0">
                <a:ea typeface="Calibri" panose="020F0502020204030204" pitchFamily="34" charset="0"/>
                <a:cs typeface="Calibri" panose="020F0502020204030204" pitchFamily="34" charset="0"/>
              </a:rPr>
              <a:t> and </a:t>
            </a:r>
            <a:r>
              <a:rPr lang="en-US" sz="1600" b="1" dirty="0">
                <a:ea typeface="Calibri" panose="020F0502020204030204" pitchFamily="34" charset="0"/>
                <a:cs typeface="Calibri" panose="020F0502020204030204" pitchFamily="34" charset="0"/>
              </a:rPr>
              <a:t>fully integrated systems</a:t>
            </a:r>
            <a:r>
              <a:rPr lang="en-US" sz="1600" dirty="0">
                <a:ea typeface="Calibri" panose="020F0502020204030204" pitchFamily="34" charset="0"/>
                <a:cs typeface="Calibri" panose="020F0502020204030204" pitchFamily="34" charset="0"/>
              </a:rPr>
              <a:t>.</a:t>
            </a:r>
          </a:p>
          <a:p>
            <a:pPr>
              <a:buNone/>
            </a:pPr>
            <a:endParaRPr lang="en-US" sz="1600" dirty="0">
              <a:ea typeface="Calibri" panose="020F0502020204030204" pitchFamily="34" charset="0"/>
              <a:cs typeface="Calibri" panose="020F0502020204030204" pitchFamily="34" charset="0"/>
            </a:endParaRPr>
          </a:p>
          <a:p>
            <a:pPr>
              <a:buNone/>
            </a:pPr>
            <a:r>
              <a:rPr lang="en-US" sz="1600" dirty="0">
                <a:ea typeface="Calibri" panose="020F0502020204030204" pitchFamily="34" charset="0"/>
                <a:cs typeface="Calibri" panose="020F0502020204030204" pitchFamily="34" charset="0"/>
              </a:rPr>
              <a:t>For maximum convenience, customers can choose an </a:t>
            </a:r>
            <a:r>
              <a:rPr lang="en-US" sz="1600" b="1" dirty="0">
                <a:ea typeface="Calibri" panose="020F0502020204030204" pitchFamily="34" charset="0"/>
                <a:cs typeface="Calibri" panose="020F0502020204030204" pitchFamily="34" charset="0"/>
              </a:rPr>
              <a:t>all-in-one control console</a:t>
            </a:r>
            <a:r>
              <a:rPr lang="en-US" sz="1600" dirty="0">
                <a:ea typeface="Calibri" panose="020F0502020204030204" pitchFamily="34" charset="0"/>
                <a:cs typeface="Calibri" panose="020F0502020204030204" pitchFamily="34" charset="0"/>
              </a:rPr>
              <a:t>, which includes:</a:t>
            </a:r>
          </a:p>
        </p:txBody>
      </p:sp>
      <p:pic>
        <p:nvPicPr>
          <p:cNvPr id="8" name="Picture 7" descr="A grey box with buttons and switches&#10;&#10;AI-generated content may be incorrect.">
            <a:extLst>
              <a:ext uri="{FF2B5EF4-FFF2-40B4-BE49-F238E27FC236}">
                <a16:creationId xmlns:a16="http://schemas.microsoft.com/office/drawing/2014/main" id="{74DC87DF-C8FF-6870-568B-4A1C5D05E7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13370" y="4194051"/>
            <a:ext cx="2843498" cy="1895665"/>
          </a:xfrm>
          <a:prstGeom prst="rect">
            <a:avLst/>
          </a:prstGeom>
        </p:spPr>
      </p:pic>
      <p:pic>
        <p:nvPicPr>
          <p:cNvPr id="10" name="Picture 9" descr="A grey box with buttons and a device&#10;&#10;AI-generated content may be incorrect.">
            <a:extLst>
              <a:ext uri="{FF2B5EF4-FFF2-40B4-BE49-F238E27FC236}">
                <a16:creationId xmlns:a16="http://schemas.microsoft.com/office/drawing/2014/main" id="{88AC4A79-17FE-525B-FD2F-B809FDA74C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63519" y="1750417"/>
            <a:ext cx="2743200" cy="2090057"/>
          </a:xfrm>
          <a:prstGeom prst="rect">
            <a:avLst/>
          </a:prstGeom>
        </p:spPr>
      </p:pic>
      <p:pic>
        <p:nvPicPr>
          <p:cNvPr id="14" name="Picture 13" descr="A grey box with wires and wires&#10;&#10;AI-generated content may be incorrect.">
            <a:extLst>
              <a:ext uri="{FF2B5EF4-FFF2-40B4-BE49-F238E27FC236}">
                <a16:creationId xmlns:a16="http://schemas.microsoft.com/office/drawing/2014/main" id="{AB3942EC-375C-6BE3-3917-80DD95957E7C}"/>
              </a:ext>
            </a:extLst>
          </p:cNvPr>
          <p:cNvPicPr>
            <a:picLocks noChangeAspect="1"/>
          </p:cNvPicPr>
          <p:nvPr/>
        </p:nvPicPr>
        <p:blipFill>
          <a:blip r:embed="rId4">
            <a:extLst>
              <a:ext uri="{28A0092B-C50C-407E-A947-70E740481C1C}">
                <a14:useLocalDpi xmlns:a14="http://schemas.microsoft.com/office/drawing/2010/main" val="0"/>
              </a:ext>
            </a:extLst>
          </a:blip>
          <a:srcRect t="16644" b="10941"/>
          <a:stretch>
            <a:fillRect/>
          </a:stretch>
        </p:blipFill>
        <p:spPr>
          <a:xfrm>
            <a:off x="5762105" y="4194051"/>
            <a:ext cx="2787053" cy="2018213"/>
          </a:xfrm>
          <a:prstGeom prst="rect">
            <a:avLst/>
          </a:prstGeom>
        </p:spPr>
      </p:pic>
      <p:pic>
        <p:nvPicPr>
          <p:cNvPr id="16" name="Picture 15" descr="A close-up of a machine&#10;&#10;AI-generated content may be incorrect.">
            <a:extLst>
              <a:ext uri="{FF2B5EF4-FFF2-40B4-BE49-F238E27FC236}">
                <a16:creationId xmlns:a16="http://schemas.microsoft.com/office/drawing/2014/main" id="{EFF58ACF-5E14-CFC9-3700-10E99707729A}"/>
              </a:ext>
            </a:extLst>
          </p:cNvPr>
          <p:cNvPicPr>
            <a:picLocks noChangeAspect="1"/>
          </p:cNvPicPr>
          <p:nvPr/>
        </p:nvPicPr>
        <p:blipFill>
          <a:blip r:embed="rId5">
            <a:extLst>
              <a:ext uri="{28A0092B-C50C-407E-A947-70E740481C1C}">
                <a14:useLocalDpi xmlns:a14="http://schemas.microsoft.com/office/drawing/2010/main" val="0"/>
              </a:ext>
            </a:extLst>
          </a:blip>
          <a:srcRect t="11646" b="20252"/>
          <a:stretch>
            <a:fillRect/>
          </a:stretch>
        </p:blipFill>
        <p:spPr>
          <a:xfrm>
            <a:off x="5920034" y="2540067"/>
            <a:ext cx="2428691" cy="1653984"/>
          </a:xfrm>
          <a:prstGeom prst="rect">
            <a:avLst/>
          </a:prstGeom>
        </p:spPr>
      </p:pic>
      <p:sp>
        <p:nvSpPr>
          <p:cNvPr id="5" name="TextBox 4">
            <a:extLst>
              <a:ext uri="{FF2B5EF4-FFF2-40B4-BE49-F238E27FC236}">
                <a16:creationId xmlns:a16="http://schemas.microsoft.com/office/drawing/2014/main" id="{381B93AA-4D6A-BA6A-0938-3E1CEC926F02}"/>
              </a:ext>
            </a:extLst>
          </p:cNvPr>
          <p:cNvSpPr txBox="1"/>
          <p:nvPr/>
        </p:nvSpPr>
        <p:spPr>
          <a:xfrm>
            <a:off x="928541" y="4574481"/>
            <a:ext cx="3775957" cy="1569660"/>
          </a:xfrm>
          <a:prstGeom prst="rect">
            <a:avLst/>
          </a:prstGeom>
          <a:noFill/>
        </p:spPr>
        <p:txBody>
          <a:bodyPr wrap="square">
            <a:spAutoFit/>
          </a:bodyPr>
          <a:lstStyle/>
          <a:p>
            <a:pPr>
              <a:buNone/>
            </a:pPr>
            <a:r>
              <a:rPr lang="en-US" sz="1600" b="1" dirty="0">
                <a:ea typeface="Calibri" panose="020F0502020204030204" pitchFamily="34" charset="0"/>
                <a:cs typeface="Calibri" panose="020F0502020204030204" pitchFamily="34" charset="0"/>
              </a:rPr>
              <a:t>The Phase Angle Control Consoles </a:t>
            </a:r>
            <a:r>
              <a:rPr lang="en-US" sz="1600" dirty="0">
                <a:ea typeface="Calibri" panose="020F0502020204030204" pitchFamily="34" charset="0"/>
                <a:cs typeface="Calibri" panose="020F0502020204030204" pitchFamily="34" charset="0"/>
              </a:rPr>
              <a:t>are offered in 3 constructions:</a:t>
            </a:r>
          </a:p>
          <a:p>
            <a:pPr>
              <a:buNone/>
            </a:pPr>
            <a:endParaRPr lang="en-US" sz="1600" dirty="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600" b="1" dirty="0">
                <a:ea typeface="Calibri" panose="020F0502020204030204" pitchFamily="34" charset="0"/>
                <a:cs typeface="Calibri" panose="020F0502020204030204" pitchFamily="34" charset="0"/>
              </a:rPr>
              <a:t>006-12015</a:t>
            </a:r>
            <a:r>
              <a:rPr lang="en-US" sz="1600" dirty="0">
                <a:ea typeface="Calibri" panose="020F0502020204030204" pitchFamily="34" charset="0"/>
                <a:cs typeface="Calibri" panose="020F0502020204030204" pitchFamily="34" charset="0"/>
              </a:rPr>
              <a:t> – 120V 15A</a:t>
            </a:r>
          </a:p>
          <a:p>
            <a:pPr marL="285750" indent="-285750">
              <a:buFont typeface="Arial" panose="020B0604020202020204" pitchFamily="34" charset="0"/>
              <a:buChar char="•"/>
            </a:pPr>
            <a:r>
              <a:rPr lang="en-US" sz="1600" b="1" dirty="0">
                <a:ea typeface="Calibri" panose="020F0502020204030204" pitchFamily="34" charset="0"/>
                <a:cs typeface="Calibri" panose="020F0502020204030204" pitchFamily="34" charset="0"/>
              </a:rPr>
              <a:t>006-24020 </a:t>
            </a:r>
            <a:r>
              <a:rPr lang="en-US" sz="1600" dirty="0">
                <a:ea typeface="Calibri" panose="020F0502020204030204" pitchFamily="34" charset="0"/>
                <a:cs typeface="Calibri" panose="020F0502020204030204" pitchFamily="34" charset="0"/>
              </a:rPr>
              <a:t>– 240V 20A</a:t>
            </a:r>
          </a:p>
          <a:p>
            <a:pPr marL="285750" indent="-285750">
              <a:buFont typeface="Arial" panose="020B0604020202020204" pitchFamily="34" charset="0"/>
              <a:buChar char="•"/>
            </a:pPr>
            <a:r>
              <a:rPr lang="en-US" sz="1600" b="1" dirty="0">
                <a:ea typeface="Calibri" panose="020F0502020204030204" pitchFamily="34" charset="0"/>
                <a:cs typeface="Calibri" panose="020F0502020204030204" pitchFamily="34" charset="0"/>
              </a:rPr>
              <a:t>006-24040</a:t>
            </a:r>
            <a:r>
              <a:rPr lang="en-US" sz="1600" dirty="0">
                <a:ea typeface="Calibri" panose="020F0502020204030204" pitchFamily="34" charset="0"/>
                <a:cs typeface="Calibri" panose="020F0502020204030204" pitchFamily="34" charset="0"/>
              </a:rPr>
              <a:t> – 240V 40A</a:t>
            </a:r>
          </a:p>
        </p:txBody>
      </p:sp>
    </p:spTree>
    <p:extLst>
      <p:ext uri="{BB962C8B-B14F-4D97-AF65-F5344CB8AC3E}">
        <p14:creationId xmlns:p14="http://schemas.microsoft.com/office/powerpoint/2010/main" val="3128504436"/>
      </p:ext>
    </p:extLst>
  </p:cSld>
  <p:clrMapOvr>
    <a:masterClrMapping/>
  </p:clrMapOvr>
  <mc:AlternateContent xmlns:mc="http://schemas.openxmlformats.org/markup-compatibility/2006" xmlns:p14="http://schemas.microsoft.com/office/powerpoint/2010/main">
    <mc:Choice Requires="p14">
      <p:transition spd="slow" p14:dur="2000" advTm="22000"/>
    </mc:Choice>
    <mc:Fallback xmlns="">
      <p:transition spd="slow" advTm="2200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73C1301-22C2-119C-07D4-9505C37F0F5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046547D-DBFB-CB18-0467-65825F35A78E}"/>
              </a:ext>
            </a:extLst>
          </p:cNvPr>
          <p:cNvSpPr>
            <a:spLocks noGrp="1"/>
          </p:cNvSpPr>
          <p:nvPr>
            <p:ph type="title"/>
          </p:nvPr>
        </p:nvSpPr>
        <p:spPr>
          <a:xfrm>
            <a:off x="838200" y="18256"/>
            <a:ext cx="10515600" cy="934782"/>
          </a:xfrm>
        </p:spPr>
        <p:txBody>
          <a:bodyPr>
            <a:noAutofit/>
          </a:bodyPr>
          <a:lstStyle/>
          <a:p>
            <a:r>
              <a:rPr lang="en-US" dirty="0"/>
              <a:t>Controls Partners</a:t>
            </a:r>
          </a:p>
        </p:txBody>
      </p:sp>
      <p:sp>
        <p:nvSpPr>
          <p:cNvPr id="12" name="Footer Placeholder 9">
            <a:extLst>
              <a:ext uri="{FF2B5EF4-FFF2-40B4-BE49-F238E27FC236}">
                <a16:creationId xmlns:a16="http://schemas.microsoft.com/office/drawing/2014/main" id="{850450EE-1590-D532-EDD1-FF622593E660}"/>
              </a:ext>
            </a:extLst>
          </p:cNvPr>
          <p:cNvSpPr>
            <a:spLocks noGrp="1"/>
          </p:cNvSpPr>
          <p:nvPr>
            <p:ph type="ftr" sz="quarter" idx="11"/>
          </p:nvPr>
        </p:nvSpPr>
        <p:spPr>
          <a:xfrm>
            <a:off x="4376034" y="6398222"/>
            <a:ext cx="3439933" cy="276899"/>
          </a:xfrm>
        </p:spPr>
        <p:txBody>
          <a:bodyPr/>
          <a:lstStyle/>
          <a:p>
            <a:pPr algn="ctr"/>
            <a:r>
              <a:rPr lang="en-US" dirty="0"/>
              <a:t>Convectronics </a:t>
            </a:r>
            <a:r>
              <a:rPr lang="en-US" dirty="0">
                <a:sym typeface="Symbol" panose="05050102010706020507" pitchFamily="18" charset="2"/>
              </a:rPr>
              <a:t> Heaters, Sensors, Controls</a:t>
            </a:r>
            <a:endParaRPr lang="en-US" dirty="0"/>
          </a:p>
        </p:txBody>
      </p:sp>
      <p:sp>
        <p:nvSpPr>
          <p:cNvPr id="13" name="Footer Placeholder 9">
            <a:extLst>
              <a:ext uri="{FF2B5EF4-FFF2-40B4-BE49-F238E27FC236}">
                <a16:creationId xmlns:a16="http://schemas.microsoft.com/office/drawing/2014/main" id="{E3004E91-55D9-41E7-407E-884FB53A5DE2}"/>
              </a:ext>
            </a:extLst>
          </p:cNvPr>
          <p:cNvSpPr txBox="1">
            <a:spLocks/>
          </p:cNvSpPr>
          <p:nvPr/>
        </p:nvSpPr>
        <p:spPr>
          <a:xfrm>
            <a:off x="10319656" y="6398222"/>
            <a:ext cx="1567543" cy="2768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200" dirty="0">
                <a:solidFill>
                  <a:srgbClr val="AC1B27"/>
                </a:solidFill>
              </a:rPr>
              <a:t>convectronics.com</a:t>
            </a:r>
          </a:p>
        </p:txBody>
      </p:sp>
      <p:pic>
        <p:nvPicPr>
          <p:cNvPr id="5" name="Graphic 4">
            <a:extLst>
              <a:ext uri="{FF2B5EF4-FFF2-40B4-BE49-F238E27FC236}">
                <a16:creationId xmlns:a16="http://schemas.microsoft.com/office/drawing/2014/main" id="{0BDBA85F-83C8-E7DC-5204-E16D5A36C50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8704051" y="1112392"/>
            <a:ext cx="2838091" cy="451256"/>
          </a:xfrm>
          <a:prstGeom prst="rect">
            <a:avLst/>
          </a:prstGeom>
        </p:spPr>
      </p:pic>
      <p:pic>
        <p:nvPicPr>
          <p:cNvPr id="6" name="Picture 5" descr="A close-up of a machine&#10;&#10;Description automatically generated">
            <a:extLst>
              <a:ext uri="{FF2B5EF4-FFF2-40B4-BE49-F238E27FC236}">
                <a16:creationId xmlns:a16="http://schemas.microsoft.com/office/drawing/2014/main" id="{2EBDF067-4D25-7946-78EE-13750BD0DF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75879" y="1818609"/>
            <a:ext cx="1694436" cy="2307584"/>
          </a:xfrm>
          <a:prstGeom prst="rect">
            <a:avLst/>
          </a:prstGeom>
        </p:spPr>
      </p:pic>
      <p:sp>
        <p:nvSpPr>
          <p:cNvPr id="9" name="TextBox 8">
            <a:extLst>
              <a:ext uri="{FF2B5EF4-FFF2-40B4-BE49-F238E27FC236}">
                <a16:creationId xmlns:a16="http://schemas.microsoft.com/office/drawing/2014/main" id="{588A900E-5610-0144-CA3C-276BDD250561}"/>
              </a:ext>
            </a:extLst>
          </p:cNvPr>
          <p:cNvSpPr txBox="1"/>
          <p:nvPr/>
        </p:nvSpPr>
        <p:spPr>
          <a:xfrm>
            <a:off x="8637164" y="4126193"/>
            <a:ext cx="3113747" cy="2213363"/>
          </a:xfrm>
          <a:prstGeom prst="rect">
            <a:avLst/>
          </a:prstGeom>
          <a:noFill/>
        </p:spPr>
        <p:txBody>
          <a:bodyPr wrap="square">
            <a:spAutoFit/>
          </a:bodyPr>
          <a:lstStyle/>
          <a:p>
            <a:pPr>
              <a:lnSpc>
                <a:spcPct val="125000"/>
              </a:lnSpc>
            </a:pPr>
            <a:r>
              <a:rPr lang="en-US" sz="1400" b="1" dirty="0"/>
              <a:t>SIRIUS Single &amp; Three Phase Solid State Contactors</a:t>
            </a:r>
          </a:p>
          <a:p>
            <a:pPr marL="285750" indent="-285750">
              <a:lnSpc>
                <a:spcPct val="150000"/>
              </a:lnSpc>
              <a:buFont typeface="Arial" panose="020B0604020202020204" pitchFamily="34" charset="0"/>
              <a:buChar char="•"/>
            </a:pPr>
            <a:r>
              <a:rPr lang="en-US" sz="1400" dirty="0"/>
              <a:t>Suitable for surface mounting on existing cooling surfaces</a:t>
            </a:r>
          </a:p>
          <a:p>
            <a:pPr marL="285750" indent="-285750">
              <a:lnSpc>
                <a:spcPct val="150000"/>
              </a:lnSpc>
              <a:buFont typeface="Arial" panose="020B0604020202020204" pitchFamily="34" charset="0"/>
              <a:buChar char="•"/>
            </a:pPr>
            <a:r>
              <a:rPr lang="en-US" sz="1400" dirty="0"/>
              <a:t>Version for inductive loads "instantaneous switching“</a:t>
            </a:r>
          </a:p>
          <a:p>
            <a:pPr marL="285750" indent="-285750">
              <a:lnSpc>
                <a:spcPct val="150000"/>
              </a:lnSpc>
              <a:buFont typeface="Arial" panose="020B0604020202020204" pitchFamily="34" charset="0"/>
              <a:buChar char="•"/>
            </a:pPr>
            <a:r>
              <a:rPr lang="en-US" sz="1400" dirty="0"/>
              <a:t>Special "Low noise" version</a:t>
            </a:r>
          </a:p>
        </p:txBody>
      </p:sp>
      <p:pic>
        <p:nvPicPr>
          <p:cNvPr id="14" name="Picture 13" descr="A couple of electronic devices&#10;&#10;Description automatically generated">
            <a:extLst>
              <a:ext uri="{FF2B5EF4-FFF2-40B4-BE49-F238E27FC236}">
                <a16:creationId xmlns:a16="http://schemas.microsoft.com/office/drawing/2014/main" id="{712EB354-84A3-64F7-525D-4E0810D8ED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200" y="1958131"/>
            <a:ext cx="1875551" cy="1949893"/>
          </a:xfrm>
          <a:prstGeom prst="rect">
            <a:avLst/>
          </a:prstGeom>
        </p:spPr>
      </p:pic>
      <p:sp>
        <p:nvSpPr>
          <p:cNvPr id="16" name="TextBox 15">
            <a:extLst>
              <a:ext uri="{FF2B5EF4-FFF2-40B4-BE49-F238E27FC236}">
                <a16:creationId xmlns:a16="http://schemas.microsoft.com/office/drawing/2014/main" id="{1FEE5ADE-8100-2CC0-9E55-FC53BE953B09}"/>
              </a:ext>
            </a:extLst>
          </p:cNvPr>
          <p:cNvSpPr txBox="1"/>
          <p:nvPr/>
        </p:nvSpPr>
        <p:spPr>
          <a:xfrm>
            <a:off x="318436" y="4067527"/>
            <a:ext cx="3527062" cy="2213363"/>
          </a:xfrm>
          <a:prstGeom prst="rect">
            <a:avLst/>
          </a:prstGeom>
          <a:noFill/>
        </p:spPr>
        <p:txBody>
          <a:bodyPr wrap="square">
            <a:spAutoFit/>
          </a:bodyPr>
          <a:lstStyle/>
          <a:p>
            <a:pPr>
              <a:lnSpc>
                <a:spcPct val="125000"/>
              </a:lnSpc>
            </a:pPr>
            <a:r>
              <a:rPr lang="en-US" sz="1400" b="1" dirty="0"/>
              <a:t>Piccolo™ Temperature &amp; Process Controllers</a:t>
            </a:r>
          </a:p>
          <a:p>
            <a:pPr>
              <a:lnSpc>
                <a:spcPct val="125000"/>
              </a:lnSpc>
            </a:pPr>
            <a:r>
              <a:rPr lang="en-US" sz="1400" b="1" dirty="0"/>
              <a:t>Use Cases:</a:t>
            </a:r>
          </a:p>
          <a:p>
            <a:pPr marL="285750" indent="-285750">
              <a:lnSpc>
                <a:spcPct val="150000"/>
              </a:lnSpc>
              <a:buFont typeface="Arial" panose="020B0604020202020204" pitchFamily="34" charset="0"/>
              <a:buChar char="•"/>
            </a:pPr>
            <a:r>
              <a:rPr lang="en-US" sz="1400" dirty="0"/>
              <a:t>Plastic Processing Control </a:t>
            </a:r>
          </a:p>
          <a:p>
            <a:pPr marL="285750" indent="-285750">
              <a:lnSpc>
                <a:spcPct val="150000"/>
              </a:lnSpc>
              <a:buFont typeface="Arial" panose="020B0604020202020204" pitchFamily="34" charset="0"/>
              <a:buChar char="•"/>
            </a:pPr>
            <a:r>
              <a:rPr lang="en-US" sz="1400" dirty="0"/>
              <a:t>Incubators</a:t>
            </a:r>
          </a:p>
          <a:p>
            <a:pPr marL="285750" indent="-285750">
              <a:lnSpc>
                <a:spcPct val="150000"/>
              </a:lnSpc>
              <a:buFont typeface="Arial" panose="020B0604020202020204" pitchFamily="34" charset="0"/>
              <a:buChar char="•"/>
            </a:pPr>
            <a:r>
              <a:rPr lang="en-US" sz="1400" dirty="0"/>
              <a:t>Food and Beverage</a:t>
            </a:r>
          </a:p>
          <a:p>
            <a:pPr marL="285750" indent="-285750">
              <a:lnSpc>
                <a:spcPct val="150000"/>
              </a:lnSpc>
              <a:buFont typeface="Arial" panose="020B0604020202020204" pitchFamily="34" charset="0"/>
              <a:buChar char="•"/>
            </a:pPr>
            <a:r>
              <a:rPr lang="en-US" sz="1400" dirty="0"/>
              <a:t>Furnaces, Ovens &amp; Kilns</a:t>
            </a:r>
          </a:p>
          <a:p>
            <a:pPr marL="285750" indent="-285750">
              <a:lnSpc>
                <a:spcPct val="150000"/>
              </a:lnSpc>
              <a:buFont typeface="Arial" panose="020B0604020202020204" pitchFamily="34" charset="0"/>
              <a:buChar char="•"/>
            </a:pPr>
            <a:r>
              <a:rPr lang="en-US" sz="1400" dirty="0"/>
              <a:t>Laboratory Equipment</a:t>
            </a:r>
          </a:p>
        </p:txBody>
      </p:sp>
      <p:pic>
        <p:nvPicPr>
          <p:cNvPr id="18" name="Picture 17" descr="A close-up of a electronic device&#10;&#10;Description automatically generated">
            <a:extLst>
              <a:ext uri="{FF2B5EF4-FFF2-40B4-BE49-F238E27FC236}">
                <a16:creationId xmlns:a16="http://schemas.microsoft.com/office/drawing/2014/main" id="{5FD9D8F2-868F-564A-9328-577E50B75B9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96211" y="1952735"/>
            <a:ext cx="2173458" cy="2173458"/>
          </a:xfrm>
          <a:prstGeom prst="rect">
            <a:avLst/>
          </a:prstGeom>
        </p:spPr>
      </p:pic>
      <p:sp>
        <p:nvSpPr>
          <p:cNvPr id="20" name="TextBox 19">
            <a:extLst>
              <a:ext uri="{FF2B5EF4-FFF2-40B4-BE49-F238E27FC236}">
                <a16:creationId xmlns:a16="http://schemas.microsoft.com/office/drawing/2014/main" id="{9A719293-077F-D97E-C59B-40D71952F4DE}"/>
              </a:ext>
            </a:extLst>
          </p:cNvPr>
          <p:cNvSpPr txBox="1"/>
          <p:nvPr/>
        </p:nvSpPr>
        <p:spPr>
          <a:xfrm>
            <a:off x="4376034" y="4067527"/>
            <a:ext cx="3048000" cy="1890197"/>
          </a:xfrm>
          <a:prstGeom prst="rect">
            <a:avLst/>
          </a:prstGeom>
          <a:noFill/>
        </p:spPr>
        <p:txBody>
          <a:bodyPr wrap="square">
            <a:spAutoFit/>
          </a:bodyPr>
          <a:lstStyle/>
          <a:p>
            <a:pPr>
              <a:lnSpc>
                <a:spcPct val="125000"/>
              </a:lnSpc>
            </a:pPr>
            <a:r>
              <a:rPr lang="en-US" sz="1400" b="1" dirty="0"/>
              <a:t>EFit SCR Power Controller:</a:t>
            </a:r>
          </a:p>
          <a:p>
            <a:pPr>
              <a:lnSpc>
                <a:spcPct val="125000"/>
              </a:lnSpc>
            </a:pPr>
            <a:r>
              <a:rPr lang="en-US" sz="1400" b="1" dirty="0"/>
              <a:t>The Perfect Fit for Simple Applications</a:t>
            </a:r>
          </a:p>
          <a:p>
            <a:pPr marL="285750" indent="-285750">
              <a:lnSpc>
                <a:spcPct val="150000"/>
              </a:lnSpc>
              <a:buFont typeface="Arial" panose="020B0604020202020204" pitchFamily="34" charset="0"/>
              <a:buChar char="•"/>
            </a:pPr>
            <a:r>
              <a:rPr lang="en-US" sz="1400" dirty="0"/>
              <a:t>Connect Easily</a:t>
            </a:r>
          </a:p>
          <a:p>
            <a:pPr marL="285750" indent="-285750">
              <a:lnSpc>
                <a:spcPct val="150000"/>
              </a:lnSpc>
              <a:buFont typeface="Arial" panose="020B0604020202020204" pitchFamily="34" charset="0"/>
              <a:buChar char="•"/>
            </a:pPr>
            <a:r>
              <a:rPr lang="en-US" sz="1400" dirty="0"/>
              <a:t>Improve Processes</a:t>
            </a:r>
          </a:p>
          <a:p>
            <a:pPr marL="285750" indent="-285750">
              <a:lnSpc>
                <a:spcPct val="150000"/>
              </a:lnSpc>
              <a:buFont typeface="Arial" panose="020B0604020202020204" pitchFamily="34" charset="0"/>
              <a:buChar char="•"/>
            </a:pPr>
            <a:r>
              <a:rPr lang="en-US" sz="1400" dirty="0"/>
              <a:t>Control Precisely</a:t>
            </a:r>
          </a:p>
          <a:p>
            <a:pPr marL="285750" indent="-285750">
              <a:lnSpc>
                <a:spcPct val="150000"/>
              </a:lnSpc>
              <a:buFont typeface="Arial" panose="020B0604020202020204" pitchFamily="34" charset="0"/>
              <a:buChar char="•"/>
            </a:pPr>
            <a:r>
              <a:rPr lang="en-US" sz="1400" dirty="0"/>
              <a:t>Standardize Globally</a:t>
            </a:r>
          </a:p>
        </p:txBody>
      </p:sp>
      <p:pic>
        <p:nvPicPr>
          <p:cNvPr id="15" name="Picture 14">
            <a:extLst>
              <a:ext uri="{FF2B5EF4-FFF2-40B4-BE49-F238E27FC236}">
                <a16:creationId xmlns:a16="http://schemas.microsoft.com/office/drawing/2014/main" id="{D0B41A95-7A99-E4C5-941D-87CE32818DD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13751" y="1034058"/>
            <a:ext cx="2173458" cy="832261"/>
          </a:xfrm>
          <a:prstGeom prst="rect">
            <a:avLst/>
          </a:prstGeom>
        </p:spPr>
      </p:pic>
    </p:spTree>
    <p:extLst>
      <p:ext uri="{BB962C8B-B14F-4D97-AF65-F5344CB8AC3E}">
        <p14:creationId xmlns:p14="http://schemas.microsoft.com/office/powerpoint/2010/main" val="1156764235"/>
      </p:ext>
    </p:extLst>
  </p:cSld>
  <p:clrMapOvr>
    <a:masterClrMapping/>
  </p:clrMapOvr>
  <mc:AlternateContent xmlns:mc="http://schemas.openxmlformats.org/markup-compatibility/2006" xmlns:p14="http://schemas.microsoft.com/office/powerpoint/2010/main">
    <mc:Choice Requires="p14">
      <p:transition spd="slow" p14:dur="2000" advTm="12000"/>
    </mc:Choice>
    <mc:Fallback xmlns="">
      <p:transition spd="slow" advTm="12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40A2079-5F48-E9BA-9006-CF60D326E37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5409C76-D9C3-FFD9-4DC7-8B6550F503F0}"/>
              </a:ext>
            </a:extLst>
          </p:cNvPr>
          <p:cNvSpPr>
            <a:spLocks noGrp="1"/>
          </p:cNvSpPr>
          <p:nvPr>
            <p:ph type="title"/>
          </p:nvPr>
        </p:nvSpPr>
        <p:spPr>
          <a:xfrm>
            <a:off x="838200" y="18256"/>
            <a:ext cx="10515600" cy="934782"/>
          </a:xfrm>
        </p:spPr>
        <p:txBody>
          <a:bodyPr>
            <a:noAutofit/>
          </a:bodyPr>
          <a:lstStyle/>
          <a:p>
            <a:r>
              <a:rPr lang="en-US" b="1" dirty="0"/>
              <a:t>Tubular Electric Heaters</a:t>
            </a:r>
            <a:endParaRPr lang="en-US" dirty="0"/>
          </a:p>
        </p:txBody>
      </p:sp>
      <p:sp>
        <p:nvSpPr>
          <p:cNvPr id="12" name="Footer Placeholder 9">
            <a:extLst>
              <a:ext uri="{FF2B5EF4-FFF2-40B4-BE49-F238E27FC236}">
                <a16:creationId xmlns:a16="http://schemas.microsoft.com/office/drawing/2014/main" id="{6A289802-AE0F-6B74-A257-E48CB9FD7811}"/>
              </a:ext>
            </a:extLst>
          </p:cNvPr>
          <p:cNvSpPr>
            <a:spLocks noGrp="1"/>
          </p:cNvSpPr>
          <p:nvPr>
            <p:ph type="ftr" sz="quarter" idx="11"/>
          </p:nvPr>
        </p:nvSpPr>
        <p:spPr>
          <a:xfrm>
            <a:off x="4376034" y="6398222"/>
            <a:ext cx="3439933" cy="276899"/>
          </a:xfrm>
        </p:spPr>
        <p:txBody>
          <a:bodyPr/>
          <a:lstStyle/>
          <a:p>
            <a:pPr algn="ctr"/>
            <a:r>
              <a:rPr lang="en-US" dirty="0"/>
              <a:t>Convectronics </a:t>
            </a:r>
            <a:r>
              <a:rPr lang="en-US" dirty="0">
                <a:sym typeface="Symbol" panose="05050102010706020507" pitchFamily="18" charset="2"/>
              </a:rPr>
              <a:t> Heaters, Sensors, Controls</a:t>
            </a:r>
            <a:endParaRPr lang="en-US" dirty="0"/>
          </a:p>
        </p:txBody>
      </p:sp>
      <p:sp>
        <p:nvSpPr>
          <p:cNvPr id="13" name="Footer Placeholder 9">
            <a:extLst>
              <a:ext uri="{FF2B5EF4-FFF2-40B4-BE49-F238E27FC236}">
                <a16:creationId xmlns:a16="http://schemas.microsoft.com/office/drawing/2014/main" id="{3F1423FA-E48A-2972-7E97-1385FFDA3635}"/>
              </a:ext>
            </a:extLst>
          </p:cNvPr>
          <p:cNvSpPr txBox="1">
            <a:spLocks/>
          </p:cNvSpPr>
          <p:nvPr/>
        </p:nvSpPr>
        <p:spPr>
          <a:xfrm>
            <a:off x="10319656" y="6398222"/>
            <a:ext cx="1567543" cy="2768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200" dirty="0">
                <a:solidFill>
                  <a:srgbClr val="AC1B27"/>
                </a:solidFill>
              </a:rPr>
              <a:t>convectronics.com</a:t>
            </a:r>
          </a:p>
        </p:txBody>
      </p:sp>
      <p:sp>
        <p:nvSpPr>
          <p:cNvPr id="3" name="TextBox 2">
            <a:extLst>
              <a:ext uri="{FF2B5EF4-FFF2-40B4-BE49-F238E27FC236}">
                <a16:creationId xmlns:a16="http://schemas.microsoft.com/office/drawing/2014/main" id="{8D09BEFF-1508-C1D9-D3B7-6A5F6B484A8D}"/>
              </a:ext>
            </a:extLst>
          </p:cNvPr>
          <p:cNvSpPr txBox="1"/>
          <p:nvPr/>
        </p:nvSpPr>
        <p:spPr>
          <a:xfrm>
            <a:off x="296755" y="1196101"/>
            <a:ext cx="5542472" cy="4339650"/>
          </a:xfrm>
          <a:prstGeom prst="rect">
            <a:avLst/>
          </a:prstGeom>
          <a:noFill/>
        </p:spPr>
        <p:txBody>
          <a:bodyPr wrap="square">
            <a:spAutoFit/>
          </a:bodyPr>
          <a:lstStyle/>
          <a:p>
            <a:r>
              <a:rPr lang="en-US" b="1" dirty="0"/>
              <a:t>Highly Adaptable Tubular Electric Heaters</a:t>
            </a:r>
          </a:p>
          <a:p>
            <a:endParaRPr lang="en-US" dirty="0"/>
          </a:p>
          <a:p>
            <a:pPr marL="285750" indent="-285750">
              <a:buFont typeface="Arial" panose="020B0604020202020204" pitchFamily="34" charset="0"/>
              <a:buChar char="•"/>
            </a:pPr>
            <a:r>
              <a:rPr lang="en-US" sz="1600" b="1" dirty="0"/>
              <a:t>Custom Configurations:</a:t>
            </a:r>
            <a:r>
              <a:rPr lang="en-US" sz="1600" dirty="0"/>
              <a:t> Fully formable sheath design allows elements to be bent into virtually any shape or layout.</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b="1" dirty="0"/>
              <a:t>Maximum Versatility:</a:t>
            </a:r>
            <a:r>
              <a:rPr lang="en-US" sz="1600" dirty="0"/>
              <a:t> Broad selection of sheath materials, terminations, and power ratings to match unique environments.</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b="1" dirty="0"/>
              <a:t>Durable Construction:</a:t>
            </a:r>
            <a:r>
              <a:rPr lang="en-US" sz="1600" dirty="0"/>
              <a:t> Heavy-duty build quality engineered for long-term reliability.</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b="1" dirty="0"/>
              <a:t>Cross-Industry Utility:</a:t>
            </a:r>
            <a:r>
              <a:rPr lang="en-US" sz="1600" dirty="0"/>
              <a:t> Highly adaptable for complex industrial, scientific, and commercial thermal processing applications.</a:t>
            </a:r>
          </a:p>
          <a:p>
            <a:endParaRPr lang="en-US" sz="1600" dirty="0"/>
          </a:p>
          <a:p>
            <a:endParaRPr lang="en-US" sz="1600" dirty="0"/>
          </a:p>
        </p:txBody>
      </p:sp>
      <p:pic>
        <p:nvPicPr>
          <p:cNvPr id="5" name="Picture 4" descr="A metal object with many metal parts&#10;&#10;AI-generated content may be incorrect.">
            <a:extLst>
              <a:ext uri="{FF2B5EF4-FFF2-40B4-BE49-F238E27FC236}">
                <a16:creationId xmlns:a16="http://schemas.microsoft.com/office/drawing/2014/main" id="{681D5734-003D-E306-E87A-89D8FA3976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97513" y="3252933"/>
            <a:ext cx="3132838" cy="2099361"/>
          </a:xfrm>
          <a:prstGeom prst="rect">
            <a:avLst/>
          </a:prstGeom>
        </p:spPr>
      </p:pic>
      <p:pic>
        <p:nvPicPr>
          <p:cNvPr id="7" name="Picture 6" descr="A close up of a metal rod&#10;&#10;AI-generated content may be incorrect.">
            <a:extLst>
              <a:ext uri="{FF2B5EF4-FFF2-40B4-BE49-F238E27FC236}">
                <a16:creationId xmlns:a16="http://schemas.microsoft.com/office/drawing/2014/main" id="{8F8C537B-06A0-0657-7D8D-8D9B4A54A8F8}"/>
              </a:ext>
            </a:extLst>
          </p:cNvPr>
          <p:cNvPicPr>
            <a:picLocks noChangeAspect="1"/>
          </p:cNvPicPr>
          <p:nvPr/>
        </p:nvPicPr>
        <p:blipFill>
          <a:blip r:embed="rId3">
            <a:extLst>
              <a:ext uri="{28A0092B-C50C-407E-A947-70E740481C1C}">
                <a14:useLocalDpi xmlns:a14="http://schemas.microsoft.com/office/drawing/2010/main" val="0"/>
              </a:ext>
            </a:extLst>
          </a:blip>
          <a:srcRect b="20639"/>
          <a:stretch>
            <a:fillRect/>
          </a:stretch>
        </p:blipFill>
        <p:spPr>
          <a:xfrm>
            <a:off x="8897513" y="1196101"/>
            <a:ext cx="3153420" cy="1978152"/>
          </a:xfrm>
          <a:prstGeom prst="rect">
            <a:avLst/>
          </a:prstGeom>
        </p:spPr>
      </p:pic>
      <p:pic>
        <p:nvPicPr>
          <p:cNvPr id="21" name="Picture 20" descr="A group of metal pipes&#10;&#10;AI-generated content may be incorrect.">
            <a:extLst>
              <a:ext uri="{FF2B5EF4-FFF2-40B4-BE49-F238E27FC236}">
                <a16:creationId xmlns:a16="http://schemas.microsoft.com/office/drawing/2014/main" id="{25A68413-51A1-C907-0A78-6145998824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39227" y="1180761"/>
            <a:ext cx="2968752" cy="1978152"/>
          </a:xfrm>
          <a:prstGeom prst="rect">
            <a:avLst/>
          </a:prstGeom>
        </p:spPr>
      </p:pic>
      <p:pic>
        <p:nvPicPr>
          <p:cNvPr id="32" name="Picture 31" descr="A metal and steel machine&#10;&#10;AI-generated content may be incorrect.">
            <a:extLst>
              <a:ext uri="{FF2B5EF4-FFF2-40B4-BE49-F238E27FC236}">
                <a16:creationId xmlns:a16="http://schemas.microsoft.com/office/drawing/2014/main" id="{7A36370C-9923-DDD9-EBD5-11FFCBC1678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39227" y="3252933"/>
            <a:ext cx="2968752" cy="2099361"/>
          </a:xfrm>
          <a:prstGeom prst="rect">
            <a:avLst/>
          </a:prstGeom>
        </p:spPr>
      </p:pic>
    </p:spTree>
    <p:extLst>
      <p:ext uri="{BB962C8B-B14F-4D97-AF65-F5344CB8AC3E}">
        <p14:creationId xmlns:p14="http://schemas.microsoft.com/office/powerpoint/2010/main" val="2381052568"/>
      </p:ext>
    </p:extLst>
  </p:cSld>
  <p:clrMapOvr>
    <a:masterClrMapping/>
  </p:clrMapOvr>
  <mc:AlternateContent xmlns:mc="http://schemas.openxmlformats.org/markup-compatibility/2006" xmlns:p14="http://schemas.microsoft.com/office/powerpoint/2010/main">
    <mc:Choice Requires="p14">
      <p:transition spd="slow" p14:dur="2000" advTm="20000"/>
    </mc:Choice>
    <mc:Fallback xmlns="">
      <p:transition spd="slow" advTm="200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8C5C4EF-FD6D-2E19-2771-16803D87BD6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FB77E6A-99B0-BC28-9332-C0E784A51738}"/>
              </a:ext>
            </a:extLst>
          </p:cNvPr>
          <p:cNvSpPr>
            <a:spLocks noGrp="1"/>
          </p:cNvSpPr>
          <p:nvPr>
            <p:ph type="title"/>
          </p:nvPr>
        </p:nvSpPr>
        <p:spPr>
          <a:xfrm>
            <a:off x="838200" y="18256"/>
            <a:ext cx="10515600" cy="934782"/>
          </a:xfrm>
        </p:spPr>
        <p:txBody>
          <a:bodyPr>
            <a:noAutofit/>
          </a:bodyPr>
          <a:lstStyle/>
          <a:p>
            <a:r>
              <a:rPr lang="en-US" b="1" dirty="0"/>
              <a:t>Tubular Electric Heaters</a:t>
            </a:r>
            <a:endParaRPr lang="en-US" dirty="0"/>
          </a:p>
        </p:txBody>
      </p:sp>
      <p:sp>
        <p:nvSpPr>
          <p:cNvPr id="12" name="Footer Placeholder 9">
            <a:extLst>
              <a:ext uri="{FF2B5EF4-FFF2-40B4-BE49-F238E27FC236}">
                <a16:creationId xmlns:a16="http://schemas.microsoft.com/office/drawing/2014/main" id="{786C2866-79B8-0DC4-689A-E5FF68DA2400}"/>
              </a:ext>
            </a:extLst>
          </p:cNvPr>
          <p:cNvSpPr>
            <a:spLocks noGrp="1"/>
          </p:cNvSpPr>
          <p:nvPr>
            <p:ph type="ftr" sz="quarter" idx="11"/>
          </p:nvPr>
        </p:nvSpPr>
        <p:spPr>
          <a:xfrm>
            <a:off x="4376034" y="6398222"/>
            <a:ext cx="3439933" cy="276899"/>
          </a:xfrm>
        </p:spPr>
        <p:txBody>
          <a:bodyPr/>
          <a:lstStyle/>
          <a:p>
            <a:pPr algn="ctr"/>
            <a:r>
              <a:rPr lang="en-US" dirty="0"/>
              <a:t>Convectronics </a:t>
            </a:r>
            <a:r>
              <a:rPr lang="en-US" dirty="0">
                <a:sym typeface="Symbol" panose="05050102010706020507" pitchFamily="18" charset="2"/>
              </a:rPr>
              <a:t> Heaters, Sensors, Controls</a:t>
            </a:r>
            <a:endParaRPr lang="en-US" dirty="0"/>
          </a:p>
        </p:txBody>
      </p:sp>
      <p:sp>
        <p:nvSpPr>
          <p:cNvPr id="13" name="Footer Placeholder 9">
            <a:extLst>
              <a:ext uri="{FF2B5EF4-FFF2-40B4-BE49-F238E27FC236}">
                <a16:creationId xmlns:a16="http://schemas.microsoft.com/office/drawing/2014/main" id="{11D3A4F0-877F-9997-62E1-66971E5CADB3}"/>
              </a:ext>
            </a:extLst>
          </p:cNvPr>
          <p:cNvSpPr txBox="1">
            <a:spLocks/>
          </p:cNvSpPr>
          <p:nvPr/>
        </p:nvSpPr>
        <p:spPr>
          <a:xfrm>
            <a:off x="10319656" y="6398222"/>
            <a:ext cx="1567543" cy="2768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200" dirty="0">
                <a:solidFill>
                  <a:srgbClr val="AC1B27"/>
                </a:solidFill>
              </a:rPr>
              <a:t>convectronics.com</a:t>
            </a:r>
          </a:p>
        </p:txBody>
      </p:sp>
      <p:sp>
        <p:nvSpPr>
          <p:cNvPr id="3" name="TextBox 2">
            <a:extLst>
              <a:ext uri="{FF2B5EF4-FFF2-40B4-BE49-F238E27FC236}">
                <a16:creationId xmlns:a16="http://schemas.microsoft.com/office/drawing/2014/main" id="{4277D852-79F7-5924-95F9-430661F6BE11}"/>
              </a:ext>
            </a:extLst>
          </p:cNvPr>
          <p:cNvSpPr txBox="1"/>
          <p:nvPr/>
        </p:nvSpPr>
        <p:spPr>
          <a:xfrm>
            <a:off x="640412" y="1012352"/>
            <a:ext cx="10911176" cy="4308872"/>
          </a:xfrm>
          <a:prstGeom prst="rect">
            <a:avLst/>
          </a:prstGeom>
          <a:noFill/>
        </p:spPr>
        <p:txBody>
          <a:bodyPr wrap="square">
            <a:spAutoFit/>
          </a:bodyPr>
          <a:lstStyle/>
          <a:p>
            <a:r>
              <a:rPr lang="en-US" b="1" dirty="0"/>
              <a:t>Engineered for Performance</a:t>
            </a:r>
          </a:p>
          <a:p>
            <a:endParaRPr lang="en-US" dirty="0"/>
          </a:p>
          <a:p>
            <a:pPr marL="285750" indent="-285750">
              <a:buFont typeface="Arial" panose="020B0604020202020204" pitchFamily="34" charset="0"/>
              <a:buChar char="•"/>
            </a:pPr>
            <a:r>
              <a:rPr lang="en-US" sz="1600" b="1" dirty="0"/>
              <a:t>High-Performance Alloys:</a:t>
            </a:r>
            <a:r>
              <a:rPr lang="en-US" sz="1600" dirty="0"/>
              <a:t> Available in </a:t>
            </a:r>
            <a:r>
              <a:rPr lang="en-US" sz="1600" b="1" dirty="0"/>
              <a:t>Incoloy® 800</a:t>
            </a:r>
            <a:r>
              <a:rPr lang="en-US" sz="1600" dirty="0"/>
              <a:t> for superior high-temperature oxidation resistance and </a:t>
            </a:r>
            <a:r>
              <a:rPr lang="en-US" sz="1600" b="1" dirty="0"/>
              <a:t>T321 Stainless Steel</a:t>
            </a:r>
            <a:r>
              <a:rPr lang="en-US" sz="1600" dirty="0"/>
              <a:t> for robust corrosion protection.</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b="1" dirty="0"/>
              <a:t>Rugged Internal Build:</a:t>
            </a:r>
            <a:r>
              <a:rPr lang="en-US" sz="1600" dirty="0"/>
              <a:t> Features a precision-centered nickel-chromium resistance coil packed with compacted magnesium oxide (MgO) for maximum heat transfer.</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b="1" dirty="0"/>
              <a:t>Compacted Insulation:</a:t>
            </a:r>
            <a:r>
              <a:rPr lang="en-US" sz="1600" dirty="0"/>
              <a:t> Vibration-loaded magnesium oxide (MgO) powder guarantees uniform density throughout the element length.</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b="1" dirty="0"/>
              <a:t>Precision Swaging:</a:t>
            </a:r>
            <a:r>
              <a:rPr lang="en-US" sz="1600" dirty="0"/>
              <a:t> Outer diameter reduction compacts the internal insulation, locking the heating coil permanently in the center.</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b="1" dirty="0"/>
              <a:t>Formable Sheath:</a:t>
            </a:r>
            <a:r>
              <a:rPr lang="en-US" sz="1600" dirty="0"/>
              <a:t> Fully annealed finishing enables seamless, crack-free bending either at the factory or directly in the field.</a:t>
            </a:r>
          </a:p>
          <a:p>
            <a:endParaRPr lang="en-US" sz="1400" dirty="0"/>
          </a:p>
          <a:p>
            <a:endParaRPr lang="en-US" sz="1600" dirty="0"/>
          </a:p>
        </p:txBody>
      </p:sp>
      <p:pic>
        <p:nvPicPr>
          <p:cNvPr id="2" name="Picture 1">
            <a:extLst>
              <a:ext uri="{FF2B5EF4-FFF2-40B4-BE49-F238E27FC236}">
                <a16:creationId xmlns:a16="http://schemas.microsoft.com/office/drawing/2014/main" id="{F9C3B4EB-630E-BDED-BD17-10E62971B3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34492" y="4923363"/>
            <a:ext cx="6487885" cy="1407675"/>
          </a:xfrm>
          <a:prstGeom prst="rect">
            <a:avLst/>
          </a:prstGeom>
        </p:spPr>
      </p:pic>
    </p:spTree>
    <p:extLst>
      <p:ext uri="{BB962C8B-B14F-4D97-AF65-F5344CB8AC3E}">
        <p14:creationId xmlns:p14="http://schemas.microsoft.com/office/powerpoint/2010/main" val="1218292493"/>
      </p:ext>
    </p:extLst>
  </p:cSld>
  <p:clrMapOvr>
    <a:masterClrMapping/>
  </p:clrMapOvr>
  <mc:AlternateContent xmlns:mc="http://schemas.openxmlformats.org/markup-compatibility/2006" xmlns:p14="http://schemas.microsoft.com/office/powerpoint/2010/main">
    <mc:Choice Requires="p14">
      <p:transition spd="slow" p14:dur="2000" advTm="25000"/>
    </mc:Choice>
    <mc:Fallback xmlns="">
      <p:transition spd="slow" advTm="2500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04586E4-7A49-2EDC-9003-60AC9574154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A6C8EE4-EFDF-7665-ABA0-29923DADAED9}"/>
              </a:ext>
            </a:extLst>
          </p:cNvPr>
          <p:cNvSpPr>
            <a:spLocks noGrp="1"/>
          </p:cNvSpPr>
          <p:nvPr>
            <p:ph type="title"/>
          </p:nvPr>
        </p:nvSpPr>
        <p:spPr>
          <a:xfrm>
            <a:off x="838200" y="18256"/>
            <a:ext cx="10515600" cy="934782"/>
          </a:xfrm>
        </p:spPr>
        <p:txBody>
          <a:bodyPr>
            <a:noAutofit/>
          </a:bodyPr>
          <a:lstStyle/>
          <a:p>
            <a:r>
              <a:rPr lang="en-US" b="1" dirty="0"/>
              <a:t>Tubular Electric Heaters</a:t>
            </a:r>
            <a:endParaRPr lang="en-US" dirty="0"/>
          </a:p>
        </p:txBody>
      </p:sp>
      <p:sp>
        <p:nvSpPr>
          <p:cNvPr id="12" name="Footer Placeholder 9">
            <a:extLst>
              <a:ext uri="{FF2B5EF4-FFF2-40B4-BE49-F238E27FC236}">
                <a16:creationId xmlns:a16="http://schemas.microsoft.com/office/drawing/2014/main" id="{6673803F-58E5-9965-6AC0-85DC66D5ADB4}"/>
              </a:ext>
            </a:extLst>
          </p:cNvPr>
          <p:cNvSpPr>
            <a:spLocks noGrp="1"/>
          </p:cNvSpPr>
          <p:nvPr>
            <p:ph type="ftr" sz="quarter" idx="11"/>
          </p:nvPr>
        </p:nvSpPr>
        <p:spPr>
          <a:xfrm>
            <a:off x="4376034" y="6398222"/>
            <a:ext cx="3439933" cy="276899"/>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AC1B27"/>
                </a:solidFill>
                <a:effectLst/>
                <a:uLnTx/>
                <a:uFillTx/>
                <a:latin typeface="Inter"/>
                <a:ea typeface="+mn-ea"/>
                <a:cs typeface="+mn-cs"/>
              </a:rPr>
              <a:t>Convectronics </a:t>
            </a:r>
            <a:r>
              <a:rPr kumimoji="0" lang="en-US" sz="1200" b="0" i="0" u="none" strike="noStrike" kern="1200" cap="none" spc="0" normalizeH="0" baseline="0" noProof="0" dirty="0">
                <a:ln>
                  <a:noFill/>
                </a:ln>
                <a:solidFill>
                  <a:srgbClr val="AC1B27"/>
                </a:solidFill>
                <a:effectLst/>
                <a:uLnTx/>
                <a:uFillTx/>
                <a:latin typeface="Inter"/>
                <a:ea typeface="+mn-ea"/>
                <a:cs typeface="+mn-cs"/>
                <a:sym typeface="Symbol" panose="05050102010706020507" pitchFamily="18" charset="2"/>
              </a:rPr>
              <a:t> Heaters, Sensors, Controls</a:t>
            </a:r>
            <a:endParaRPr kumimoji="0" lang="en-US" sz="1200" b="0" i="0" u="none" strike="noStrike" kern="1200" cap="none" spc="0" normalizeH="0" baseline="0" noProof="0" dirty="0">
              <a:ln>
                <a:noFill/>
              </a:ln>
              <a:solidFill>
                <a:srgbClr val="AC1B27"/>
              </a:solidFill>
              <a:effectLst/>
              <a:uLnTx/>
              <a:uFillTx/>
              <a:latin typeface="Inter"/>
              <a:ea typeface="+mn-ea"/>
              <a:cs typeface="+mn-cs"/>
            </a:endParaRPr>
          </a:p>
        </p:txBody>
      </p:sp>
      <p:sp>
        <p:nvSpPr>
          <p:cNvPr id="13" name="Footer Placeholder 9">
            <a:extLst>
              <a:ext uri="{FF2B5EF4-FFF2-40B4-BE49-F238E27FC236}">
                <a16:creationId xmlns:a16="http://schemas.microsoft.com/office/drawing/2014/main" id="{73E329C6-DC4C-2CD6-CD64-5CEBA036D761}"/>
              </a:ext>
            </a:extLst>
          </p:cNvPr>
          <p:cNvSpPr txBox="1">
            <a:spLocks/>
          </p:cNvSpPr>
          <p:nvPr/>
        </p:nvSpPr>
        <p:spPr>
          <a:xfrm>
            <a:off x="10319656" y="6398222"/>
            <a:ext cx="1567543" cy="2768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AC1B27"/>
                </a:solidFill>
                <a:effectLst/>
                <a:uLnTx/>
                <a:uFillTx/>
                <a:latin typeface="Inter"/>
                <a:ea typeface="+mn-ea"/>
                <a:cs typeface="+mn-cs"/>
              </a:rPr>
              <a:t>convectronics.com</a:t>
            </a:r>
          </a:p>
        </p:txBody>
      </p:sp>
      <p:sp>
        <p:nvSpPr>
          <p:cNvPr id="3" name="TextBox 2">
            <a:extLst>
              <a:ext uri="{FF2B5EF4-FFF2-40B4-BE49-F238E27FC236}">
                <a16:creationId xmlns:a16="http://schemas.microsoft.com/office/drawing/2014/main" id="{E8CAF8A3-479A-913E-56CA-95AE2E13A2EE}"/>
              </a:ext>
            </a:extLst>
          </p:cNvPr>
          <p:cNvSpPr txBox="1"/>
          <p:nvPr/>
        </p:nvSpPr>
        <p:spPr>
          <a:xfrm>
            <a:off x="296754" y="1070459"/>
            <a:ext cx="11834285" cy="33855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Inter"/>
                <a:ea typeface="+mn-ea"/>
                <a:cs typeface="+mn-cs"/>
              </a:rPr>
              <a:t>Convectronics’ </a:t>
            </a:r>
            <a:r>
              <a:rPr kumimoji="0" lang="en-US" sz="1600" b="0" i="0" u="none" strike="noStrike" kern="1200" cap="none" spc="0" normalizeH="0" baseline="0" noProof="0" dirty="0">
                <a:ln>
                  <a:noFill/>
                </a:ln>
                <a:solidFill>
                  <a:prstClr val="black"/>
                </a:solidFill>
                <a:effectLst/>
                <a:uLnTx/>
                <a:uFillTx/>
                <a:latin typeface="Inter"/>
                <a:ea typeface="+mn-ea"/>
                <a:cs typeface="+mn-cs"/>
              </a:rPr>
              <a:t>Tubular Electric Heaters can be formed into a multitude of different shapes. Here are just a few of the common designs used.</a:t>
            </a:r>
          </a:p>
        </p:txBody>
      </p:sp>
      <p:pic>
        <p:nvPicPr>
          <p:cNvPr id="10" name="Picture 9">
            <a:extLst>
              <a:ext uri="{FF2B5EF4-FFF2-40B4-BE49-F238E27FC236}">
                <a16:creationId xmlns:a16="http://schemas.microsoft.com/office/drawing/2014/main" id="{21FAE1CC-D28D-BCC8-FB9E-51D8AFEC2D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71535" y="4018382"/>
            <a:ext cx="2779046" cy="1819273"/>
          </a:xfrm>
          <a:prstGeom prst="rect">
            <a:avLst/>
          </a:prstGeom>
        </p:spPr>
      </p:pic>
      <p:pic>
        <p:nvPicPr>
          <p:cNvPr id="14" name="Picture 13">
            <a:extLst>
              <a:ext uri="{FF2B5EF4-FFF2-40B4-BE49-F238E27FC236}">
                <a16:creationId xmlns:a16="http://schemas.microsoft.com/office/drawing/2014/main" id="{26186D25-46DC-E6AA-7C74-83A9562307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7329" y="1484706"/>
            <a:ext cx="2245034" cy="2457983"/>
          </a:xfrm>
          <a:prstGeom prst="rect">
            <a:avLst/>
          </a:prstGeom>
        </p:spPr>
      </p:pic>
      <p:pic>
        <p:nvPicPr>
          <p:cNvPr id="16" name="Picture 15">
            <a:extLst>
              <a:ext uri="{FF2B5EF4-FFF2-40B4-BE49-F238E27FC236}">
                <a16:creationId xmlns:a16="http://schemas.microsoft.com/office/drawing/2014/main" id="{52278FDC-EC53-906D-3078-6906EA10555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1605" y="1466619"/>
            <a:ext cx="2536846" cy="2163557"/>
          </a:xfrm>
          <a:prstGeom prst="rect">
            <a:avLst/>
          </a:prstGeom>
        </p:spPr>
      </p:pic>
      <p:pic>
        <p:nvPicPr>
          <p:cNvPr id="20" name="Picture 19">
            <a:extLst>
              <a:ext uri="{FF2B5EF4-FFF2-40B4-BE49-F238E27FC236}">
                <a16:creationId xmlns:a16="http://schemas.microsoft.com/office/drawing/2014/main" id="{AF22F9CC-5C82-8796-04EF-FCE5CCA7CE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15711" y="1488854"/>
            <a:ext cx="3149786" cy="1958788"/>
          </a:xfrm>
          <a:prstGeom prst="rect">
            <a:avLst/>
          </a:prstGeom>
        </p:spPr>
      </p:pic>
      <p:pic>
        <p:nvPicPr>
          <p:cNvPr id="23" name="Picture 22">
            <a:extLst>
              <a:ext uri="{FF2B5EF4-FFF2-40B4-BE49-F238E27FC236}">
                <a16:creationId xmlns:a16="http://schemas.microsoft.com/office/drawing/2014/main" id="{FF821DF3-9950-0BCD-F36A-1AECA24FA66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23985" y="3444673"/>
            <a:ext cx="3314028" cy="2370587"/>
          </a:xfrm>
          <a:prstGeom prst="rect">
            <a:avLst/>
          </a:prstGeom>
        </p:spPr>
      </p:pic>
      <p:pic>
        <p:nvPicPr>
          <p:cNvPr id="25" name="Picture 24">
            <a:extLst>
              <a:ext uri="{FF2B5EF4-FFF2-40B4-BE49-F238E27FC236}">
                <a16:creationId xmlns:a16="http://schemas.microsoft.com/office/drawing/2014/main" id="{BCC26186-7AC3-6BDB-CEC6-C93A4D64EE3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539484" y="1544090"/>
            <a:ext cx="2397767" cy="2044788"/>
          </a:xfrm>
          <a:prstGeom prst="rect">
            <a:avLst/>
          </a:prstGeom>
        </p:spPr>
      </p:pic>
      <p:pic>
        <p:nvPicPr>
          <p:cNvPr id="27" name="Picture 26">
            <a:extLst>
              <a:ext uri="{FF2B5EF4-FFF2-40B4-BE49-F238E27FC236}">
                <a16:creationId xmlns:a16="http://schemas.microsoft.com/office/drawing/2014/main" id="{80215CB5-9E7B-5135-C2E2-49C1F677A64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450581" y="3846822"/>
            <a:ext cx="2680458" cy="1755472"/>
          </a:xfrm>
          <a:prstGeom prst="rect">
            <a:avLst/>
          </a:prstGeom>
        </p:spPr>
      </p:pic>
      <p:pic>
        <p:nvPicPr>
          <p:cNvPr id="31" name="Picture 30">
            <a:extLst>
              <a:ext uri="{FF2B5EF4-FFF2-40B4-BE49-F238E27FC236}">
                <a16:creationId xmlns:a16="http://schemas.microsoft.com/office/drawing/2014/main" id="{D7DFBCC5-29E7-E02E-321A-FF1C03B107B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74699" y="3757475"/>
            <a:ext cx="3219532" cy="1581353"/>
          </a:xfrm>
          <a:prstGeom prst="rect">
            <a:avLst/>
          </a:prstGeom>
        </p:spPr>
      </p:pic>
    </p:spTree>
    <p:extLst>
      <p:ext uri="{BB962C8B-B14F-4D97-AF65-F5344CB8AC3E}">
        <p14:creationId xmlns:p14="http://schemas.microsoft.com/office/powerpoint/2010/main" val="455701747"/>
      </p:ext>
    </p:extLst>
  </p:cSld>
  <p:clrMapOvr>
    <a:masterClrMapping/>
  </p:clrMapOvr>
  <mc:AlternateContent xmlns:mc="http://schemas.openxmlformats.org/markup-compatibility/2006" xmlns:p14="http://schemas.microsoft.com/office/powerpoint/2010/main">
    <mc:Choice Requires="p14">
      <p:transition spd="slow" p14:dur="2000" advTm="15000"/>
    </mc:Choice>
    <mc:Fallback xmlns="">
      <p:transition spd="slow" advTm="1500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43F838E-2050-9914-7FD8-A4592CF5288E}"/>
            </a:ext>
          </a:extLst>
        </p:cNvPr>
        <p:cNvGrpSpPr/>
        <p:nvPr/>
      </p:nvGrpSpPr>
      <p:grpSpPr>
        <a:xfrm>
          <a:off x="0" y="0"/>
          <a:ext cx="0" cy="0"/>
          <a:chOff x="0" y="0"/>
          <a:chExt cx="0" cy="0"/>
        </a:xfrm>
      </p:grpSpPr>
      <p:pic>
        <p:nvPicPr>
          <p:cNvPr id="27" name="Picture 26">
            <a:extLst>
              <a:ext uri="{FF2B5EF4-FFF2-40B4-BE49-F238E27FC236}">
                <a16:creationId xmlns:a16="http://schemas.microsoft.com/office/drawing/2014/main" id="{C6524BC2-DDF9-931F-2131-969DBB5649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29839" y="4940404"/>
            <a:ext cx="2520698" cy="1373714"/>
          </a:xfrm>
          <a:prstGeom prst="rect">
            <a:avLst/>
          </a:prstGeom>
        </p:spPr>
      </p:pic>
      <p:pic>
        <p:nvPicPr>
          <p:cNvPr id="17" name="Picture 16">
            <a:extLst>
              <a:ext uri="{FF2B5EF4-FFF2-40B4-BE49-F238E27FC236}">
                <a16:creationId xmlns:a16="http://schemas.microsoft.com/office/drawing/2014/main" id="{E513A07F-A8D0-BCD2-714E-8856D98D6F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381" y="4785380"/>
            <a:ext cx="2788333" cy="1683761"/>
          </a:xfrm>
          <a:prstGeom prst="rect">
            <a:avLst/>
          </a:prstGeom>
        </p:spPr>
      </p:pic>
      <p:pic>
        <p:nvPicPr>
          <p:cNvPr id="21" name="Picture 20">
            <a:extLst>
              <a:ext uri="{FF2B5EF4-FFF2-40B4-BE49-F238E27FC236}">
                <a16:creationId xmlns:a16="http://schemas.microsoft.com/office/drawing/2014/main" id="{683945EB-E899-C5FE-F06E-DDC0B786F8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22000" y="3753105"/>
            <a:ext cx="2736051" cy="2736051"/>
          </a:xfrm>
          <a:prstGeom prst="rect">
            <a:avLst/>
          </a:prstGeom>
        </p:spPr>
      </p:pic>
      <p:pic>
        <p:nvPicPr>
          <p:cNvPr id="23" name="Picture 22">
            <a:extLst>
              <a:ext uri="{FF2B5EF4-FFF2-40B4-BE49-F238E27FC236}">
                <a16:creationId xmlns:a16="http://schemas.microsoft.com/office/drawing/2014/main" id="{96ED9D24-B975-E51F-ADBA-0641E93083A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05743" y="3581679"/>
            <a:ext cx="2984239" cy="2617426"/>
          </a:xfrm>
          <a:prstGeom prst="rect">
            <a:avLst/>
          </a:prstGeom>
        </p:spPr>
      </p:pic>
      <p:sp>
        <p:nvSpPr>
          <p:cNvPr id="4" name="Title 3">
            <a:extLst>
              <a:ext uri="{FF2B5EF4-FFF2-40B4-BE49-F238E27FC236}">
                <a16:creationId xmlns:a16="http://schemas.microsoft.com/office/drawing/2014/main" id="{8DD1BCB1-5250-F744-E39B-394FC1F89386}"/>
              </a:ext>
            </a:extLst>
          </p:cNvPr>
          <p:cNvSpPr>
            <a:spLocks noGrp="1"/>
          </p:cNvSpPr>
          <p:nvPr>
            <p:ph type="title"/>
          </p:nvPr>
        </p:nvSpPr>
        <p:spPr>
          <a:xfrm>
            <a:off x="838200" y="18256"/>
            <a:ext cx="10515600" cy="934782"/>
          </a:xfrm>
        </p:spPr>
        <p:txBody>
          <a:bodyPr>
            <a:noAutofit/>
          </a:bodyPr>
          <a:lstStyle/>
          <a:p>
            <a:r>
              <a:rPr lang="en-US" dirty="0"/>
              <a:t>Tubular Electric Heaters</a:t>
            </a:r>
          </a:p>
        </p:txBody>
      </p:sp>
      <p:sp>
        <p:nvSpPr>
          <p:cNvPr id="12" name="Footer Placeholder 9">
            <a:extLst>
              <a:ext uri="{FF2B5EF4-FFF2-40B4-BE49-F238E27FC236}">
                <a16:creationId xmlns:a16="http://schemas.microsoft.com/office/drawing/2014/main" id="{E1BF2B4D-D5F2-95B8-220C-68C8A17B8E48}"/>
              </a:ext>
            </a:extLst>
          </p:cNvPr>
          <p:cNvSpPr>
            <a:spLocks noGrp="1"/>
          </p:cNvSpPr>
          <p:nvPr>
            <p:ph type="ftr" sz="quarter" idx="11"/>
          </p:nvPr>
        </p:nvSpPr>
        <p:spPr>
          <a:xfrm>
            <a:off x="4376034" y="6398222"/>
            <a:ext cx="3439933" cy="276899"/>
          </a:xfrm>
        </p:spPr>
        <p:txBody>
          <a:bodyPr/>
          <a:lstStyle/>
          <a:p>
            <a:pPr algn="ctr"/>
            <a:r>
              <a:rPr lang="en-US" dirty="0"/>
              <a:t>Convectronics </a:t>
            </a:r>
            <a:r>
              <a:rPr lang="en-US" dirty="0">
                <a:sym typeface="Symbol" panose="05050102010706020507" pitchFamily="18" charset="2"/>
              </a:rPr>
              <a:t> Heaters, Sensors, Controls</a:t>
            </a:r>
            <a:endParaRPr lang="en-US" dirty="0"/>
          </a:p>
        </p:txBody>
      </p:sp>
      <p:sp>
        <p:nvSpPr>
          <p:cNvPr id="13" name="Footer Placeholder 9">
            <a:extLst>
              <a:ext uri="{FF2B5EF4-FFF2-40B4-BE49-F238E27FC236}">
                <a16:creationId xmlns:a16="http://schemas.microsoft.com/office/drawing/2014/main" id="{D8BD02EF-488E-8520-C848-80ADF5C9EE17}"/>
              </a:ext>
            </a:extLst>
          </p:cNvPr>
          <p:cNvSpPr txBox="1">
            <a:spLocks/>
          </p:cNvSpPr>
          <p:nvPr/>
        </p:nvSpPr>
        <p:spPr>
          <a:xfrm>
            <a:off x="10319656" y="6398222"/>
            <a:ext cx="1567543" cy="2768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200" dirty="0">
                <a:solidFill>
                  <a:srgbClr val="AC1B27"/>
                </a:solidFill>
              </a:rPr>
              <a:t>convectronics.com</a:t>
            </a:r>
          </a:p>
        </p:txBody>
      </p:sp>
      <p:sp>
        <p:nvSpPr>
          <p:cNvPr id="3" name="TextBox 2">
            <a:extLst>
              <a:ext uri="{FF2B5EF4-FFF2-40B4-BE49-F238E27FC236}">
                <a16:creationId xmlns:a16="http://schemas.microsoft.com/office/drawing/2014/main" id="{8A3BC913-4B48-A3A6-52F6-10C91705E28B}"/>
              </a:ext>
            </a:extLst>
          </p:cNvPr>
          <p:cNvSpPr txBox="1"/>
          <p:nvPr/>
        </p:nvSpPr>
        <p:spPr>
          <a:xfrm>
            <a:off x="336138" y="953038"/>
            <a:ext cx="4818142" cy="4370427"/>
          </a:xfrm>
          <a:prstGeom prst="rect">
            <a:avLst/>
          </a:prstGeom>
          <a:noFill/>
        </p:spPr>
        <p:txBody>
          <a:bodyPr wrap="square">
            <a:spAutoFit/>
          </a:bodyPr>
          <a:lstStyle/>
          <a:p>
            <a:r>
              <a:rPr lang="en-US" b="1" dirty="0"/>
              <a:t>Advanced Thermal Management for </a:t>
            </a:r>
          </a:p>
          <a:p>
            <a:r>
              <a:rPr lang="en-US" b="1" dirty="0"/>
              <a:t>Hot Runners &amp; Manifolds</a:t>
            </a:r>
          </a:p>
          <a:p>
            <a:endParaRPr lang="en-US" dirty="0"/>
          </a:p>
          <a:p>
            <a:r>
              <a:rPr lang="en-US" sz="1600" b="1" dirty="0"/>
              <a:t>Complex Geometry Integration:</a:t>
            </a:r>
            <a:r>
              <a:rPr lang="en-US" sz="1600" dirty="0"/>
              <a:t> Formed into tight, custom-engineered profiles to wrap precisely around hot runner nozzles and drop configurations.</a:t>
            </a:r>
          </a:p>
          <a:p>
            <a:r>
              <a:rPr lang="en-US" sz="1600" b="1" dirty="0"/>
              <a:t>Balanced Manifold Heating:</a:t>
            </a:r>
            <a:r>
              <a:rPr lang="en-US" sz="1600" dirty="0"/>
              <a:t> Delivers uniform heat distribution across complex flow paths to eliminate cold spots and prevent polymer degradation.</a:t>
            </a:r>
          </a:p>
          <a:p>
            <a:r>
              <a:rPr lang="en-US" sz="1600" b="1" dirty="0"/>
              <a:t>Extreme Thermal Stability:</a:t>
            </a:r>
            <a:r>
              <a:rPr lang="en-US" sz="1600" dirty="0"/>
              <a:t> </a:t>
            </a:r>
            <a:r>
              <a:rPr lang="en-US" sz="1600" b="1" dirty="0"/>
              <a:t>Incoloy® 800</a:t>
            </a:r>
            <a:r>
              <a:rPr lang="en-US" sz="1600" dirty="0"/>
              <a:t> and </a:t>
            </a:r>
            <a:r>
              <a:rPr lang="en-US" sz="1600" b="1" dirty="0"/>
              <a:t>T321 Stainless Steel</a:t>
            </a:r>
            <a:r>
              <a:rPr lang="en-US" sz="1600" dirty="0"/>
              <a:t> sheaths withstand the high clamping forces and structural stress of continuous injection molding cycles.</a:t>
            </a:r>
          </a:p>
          <a:p>
            <a:r>
              <a:rPr lang="en-US" sz="1600" b="1" dirty="0"/>
              <a:t>Optimized Cycle Times:</a:t>
            </a:r>
            <a:r>
              <a:rPr lang="en-US" sz="1600" dirty="0"/>
              <a:t> Provides rapid thermal response and precise control to ensure repeatable shot-to-shot consistency and reduced scrap rates.</a:t>
            </a:r>
          </a:p>
          <a:p>
            <a:pPr>
              <a:buNone/>
            </a:pPr>
            <a:endParaRPr lang="en-US" sz="1600" dirty="0"/>
          </a:p>
        </p:txBody>
      </p:sp>
      <p:pic>
        <p:nvPicPr>
          <p:cNvPr id="11" name="Picture 10">
            <a:extLst>
              <a:ext uri="{FF2B5EF4-FFF2-40B4-BE49-F238E27FC236}">
                <a16:creationId xmlns:a16="http://schemas.microsoft.com/office/drawing/2014/main" id="{E22CF698-C573-04E5-AE77-F4285538F4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68364" y="3052459"/>
            <a:ext cx="2322250" cy="1161125"/>
          </a:xfrm>
          <a:prstGeom prst="rect">
            <a:avLst/>
          </a:prstGeom>
        </p:spPr>
      </p:pic>
      <p:pic>
        <p:nvPicPr>
          <p:cNvPr id="15" name="Picture 14">
            <a:extLst>
              <a:ext uri="{FF2B5EF4-FFF2-40B4-BE49-F238E27FC236}">
                <a16:creationId xmlns:a16="http://schemas.microsoft.com/office/drawing/2014/main" id="{44D33139-AA09-64FD-A576-C1948863743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504062" y="382058"/>
            <a:ext cx="5631187" cy="3754125"/>
          </a:xfrm>
          <a:prstGeom prst="rect">
            <a:avLst/>
          </a:prstGeom>
        </p:spPr>
      </p:pic>
      <p:pic>
        <p:nvPicPr>
          <p:cNvPr id="29" name="Graphic 28">
            <a:extLst>
              <a:ext uri="{FF2B5EF4-FFF2-40B4-BE49-F238E27FC236}">
                <a16:creationId xmlns:a16="http://schemas.microsoft.com/office/drawing/2014/main" id="{70493532-A605-E639-0AA0-F12603CAC888}"/>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002810" y="1139310"/>
            <a:ext cx="2736051" cy="604327"/>
          </a:xfrm>
          <a:prstGeom prst="rect">
            <a:avLst/>
          </a:prstGeom>
        </p:spPr>
      </p:pic>
      <p:pic>
        <p:nvPicPr>
          <p:cNvPr id="31" name="Picture 30">
            <a:extLst>
              <a:ext uri="{FF2B5EF4-FFF2-40B4-BE49-F238E27FC236}">
                <a16:creationId xmlns:a16="http://schemas.microsoft.com/office/drawing/2014/main" id="{9A27AACC-FFE0-05BC-B144-BF4F43FEAA8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427108" y="1730108"/>
            <a:ext cx="2049021" cy="836335"/>
          </a:xfrm>
          <a:prstGeom prst="rect">
            <a:avLst/>
          </a:prstGeom>
        </p:spPr>
      </p:pic>
      <p:pic>
        <p:nvPicPr>
          <p:cNvPr id="35" name="Picture 34">
            <a:extLst>
              <a:ext uri="{FF2B5EF4-FFF2-40B4-BE49-F238E27FC236}">
                <a16:creationId xmlns:a16="http://schemas.microsoft.com/office/drawing/2014/main" id="{5CF4DF54-887E-9908-79F7-F242C51A323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243146" y="2818811"/>
            <a:ext cx="2077401" cy="553974"/>
          </a:xfrm>
          <a:prstGeom prst="rect">
            <a:avLst/>
          </a:prstGeom>
        </p:spPr>
      </p:pic>
      <p:pic>
        <p:nvPicPr>
          <p:cNvPr id="5" name="Picture 4">
            <a:extLst>
              <a:ext uri="{FF2B5EF4-FFF2-40B4-BE49-F238E27FC236}">
                <a16:creationId xmlns:a16="http://schemas.microsoft.com/office/drawing/2014/main" id="{B20068DE-BFCD-AA4B-D35B-4F48715D5FA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415196" y="3219757"/>
            <a:ext cx="1830569" cy="263112"/>
          </a:xfrm>
          <a:prstGeom prst="rect">
            <a:avLst/>
          </a:prstGeom>
        </p:spPr>
      </p:pic>
    </p:spTree>
    <p:extLst>
      <p:ext uri="{BB962C8B-B14F-4D97-AF65-F5344CB8AC3E}">
        <p14:creationId xmlns:p14="http://schemas.microsoft.com/office/powerpoint/2010/main" val="2452520309"/>
      </p:ext>
    </p:extLst>
  </p:cSld>
  <p:clrMapOvr>
    <a:masterClrMapping/>
  </p:clrMapOvr>
  <mc:AlternateContent xmlns:mc="http://schemas.openxmlformats.org/markup-compatibility/2006" xmlns:p14="http://schemas.microsoft.com/office/powerpoint/2010/main">
    <mc:Choice Requires="p14">
      <p:transition spd="slow" p14:dur="2000" advTm="27000"/>
    </mc:Choice>
    <mc:Fallback xmlns="">
      <p:transition spd="slow" advTm="2700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012C88E-4ED9-78E6-BC21-B815E4FC37B7}"/>
            </a:ext>
          </a:extLst>
        </p:cNvPr>
        <p:cNvGrpSpPr/>
        <p:nvPr/>
      </p:nvGrpSpPr>
      <p:grpSpPr>
        <a:xfrm>
          <a:off x="0" y="0"/>
          <a:ext cx="0" cy="0"/>
          <a:chOff x="0" y="0"/>
          <a:chExt cx="0" cy="0"/>
        </a:xfrm>
      </p:grpSpPr>
      <p:pic>
        <p:nvPicPr>
          <p:cNvPr id="24" name="Picture 23">
            <a:extLst>
              <a:ext uri="{FF2B5EF4-FFF2-40B4-BE49-F238E27FC236}">
                <a16:creationId xmlns:a16="http://schemas.microsoft.com/office/drawing/2014/main" id="{7B58BC66-14E2-8F8A-A7BA-C64C770EF3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15681" y="1485957"/>
            <a:ext cx="4379565" cy="2753107"/>
          </a:xfrm>
          <a:prstGeom prst="rect">
            <a:avLst/>
          </a:prstGeom>
        </p:spPr>
      </p:pic>
      <p:sp>
        <p:nvSpPr>
          <p:cNvPr id="4" name="Title 3">
            <a:extLst>
              <a:ext uri="{FF2B5EF4-FFF2-40B4-BE49-F238E27FC236}">
                <a16:creationId xmlns:a16="http://schemas.microsoft.com/office/drawing/2014/main" id="{612E5552-6CA3-D69E-E36A-677B94E12E7A}"/>
              </a:ext>
            </a:extLst>
          </p:cNvPr>
          <p:cNvSpPr>
            <a:spLocks noGrp="1"/>
          </p:cNvSpPr>
          <p:nvPr>
            <p:ph type="title"/>
          </p:nvPr>
        </p:nvSpPr>
        <p:spPr>
          <a:xfrm>
            <a:off x="838200" y="18256"/>
            <a:ext cx="10515600" cy="934782"/>
          </a:xfrm>
        </p:spPr>
        <p:txBody>
          <a:bodyPr>
            <a:noAutofit/>
          </a:bodyPr>
          <a:lstStyle/>
          <a:p>
            <a:r>
              <a:rPr lang="en-US" b="1" dirty="0"/>
              <a:t>Radiant Process Heaters</a:t>
            </a:r>
            <a:endParaRPr lang="en-US" dirty="0"/>
          </a:p>
        </p:txBody>
      </p:sp>
      <p:sp>
        <p:nvSpPr>
          <p:cNvPr id="12" name="Footer Placeholder 9">
            <a:extLst>
              <a:ext uri="{FF2B5EF4-FFF2-40B4-BE49-F238E27FC236}">
                <a16:creationId xmlns:a16="http://schemas.microsoft.com/office/drawing/2014/main" id="{ED6E2C4B-1159-36E1-2C1D-95E58AAAA9E2}"/>
              </a:ext>
            </a:extLst>
          </p:cNvPr>
          <p:cNvSpPr>
            <a:spLocks noGrp="1"/>
          </p:cNvSpPr>
          <p:nvPr>
            <p:ph type="ftr" sz="quarter" idx="11"/>
          </p:nvPr>
        </p:nvSpPr>
        <p:spPr>
          <a:xfrm>
            <a:off x="4376034" y="6398222"/>
            <a:ext cx="3439933" cy="276899"/>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AC1B27"/>
                </a:solidFill>
                <a:effectLst/>
                <a:uLnTx/>
                <a:uFillTx/>
                <a:latin typeface="Inter"/>
                <a:ea typeface="+mn-ea"/>
                <a:cs typeface="+mn-cs"/>
              </a:rPr>
              <a:t>Convectronics </a:t>
            </a:r>
            <a:r>
              <a:rPr kumimoji="0" lang="en-US" sz="1200" b="0" i="0" u="none" strike="noStrike" kern="1200" cap="none" spc="0" normalizeH="0" baseline="0" noProof="0" dirty="0">
                <a:ln>
                  <a:noFill/>
                </a:ln>
                <a:solidFill>
                  <a:srgbClr val="AC1B27"/>
                </a:solidFill>
                <a:effectLst/>
                <a:uLnTx/>
                <a:uFillTx/>
                <a:latin typeface="Inter"/>
                <a:ea typeface="+mn-ea"/>
                <a:cs typeface="+mn-cs"/>
                <a:sym typeface="Symbol" panose="05050102010706020507" pitchFamily="18" charset="2"/>
              </a:rPr>
              <a:t> Heaters, Sensors, Controls</a:t>
            </a:r>
            <a:endParaRPr kumimoji="0" lang="en-US" sz="1200" b="0" i="0" u="none" strike="noStrike" kern="1200" cap="none" spc="0" normalizeH="0" baseline="0" noProof="0" dirty="0">
              <a:ln>
                <a:noFill/>
              </a:ln>
              <a:solidFill>
                <a:srgbClr val="AC1B27"/>
              </a:solidFill>
              <a:effectLst/>
              <a:uLnTx/>
              <a:uFillTx/>
              <a:latin typeface="Inter"/>
              <a:ea typeface="+mn-ea"/>
              <a:cs typeface="+mn-cs"/>
            </a:endParaRPr>
          </a:p>
        </p:txBody>
      </p:sp>
      <p:sp>
        <p:nvSpPr>
          <p:cNvPr id="13" name="Footer Placeholder 9">
            <a:extLst>
              <a:ext uri="{FF2B5EF4-FFF2-40B4-BE49-F238E27FC236}">
                <a16:creationId xmlns:a16="http://schemas.microsoft.com/office/drawing/2014/main" id="{5C2765FF-AF5D-17C1-29CE-A55BAC258608}"/>
              </a:ext>
            </a:extLst>
          </p:cNvPr>
          <p:cNvSpPr txBox="1">
            <a:spLocks/>
          </p:cNvSpPr>
          <p:nvPr/>
        </p:nvSpPr>
        <p:spPr>
          <a:xfrm>
            <a:off x="10319656" y="6398222"/>
            <a:ext cx="1567543" cy="2768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AC1B27"/>
                </a:solidFill>
                <a:effectLst/>
                <a:uLnTx/>
                <a:uFillTx/>
                <a:latin typeface="Inter"/>
                <a:ea typeface="+mn-ea"/>
                <a:cs typeface="+mn-cs"/>
              </a:rPr>
              <a:t>convectronics.com</a:t>
            </a:r>
          </a:p>
        </p:txBody>
      </p:sp>
      <p:sp>
        <p:nvSpPr>
          <p:cNvPr id="3" name="TextBox 2">
            <a:extLst>
              <a:ext uri="{FF2B5EF4-FFF2-40B4-BE49-F238E27FC236}">
                <a16:creationId xmlns:a16="http://schemas.microsoft.com/office/drawing/2014/main" id="{4063678C-9991-E8E1-8251-FF82F5822250}"/>
              </a:ext>
            </a:extLst>
          </p:cNvPr>
          <p:cNvSpPr txBox="1"/>
          <p:nvPr/>
        </p:nvSpPr>
        <p:spPr>
          <a:xfrm>
            <a:off x="296754" y="1070459"/>
            <a:ext cx="11834285"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Inter"/>
                <a:ea typeface="+mn-ea"/>
                <a:cs typeface="+mn-cs"/>
              </a:rPr>
              <a:t>Convectronics’ Series RH Radiant Heater Assemblies </a:t>
            </a:r>
            <a:r>
              <a:rPr kumimoji="0" lang="en-US" sz="1600" b="0" i="0" u="none" strike="noStrike" kern="1200" cap="none" spc="0" normalizeH="0" baseline="0" noProof="0" dirty="0">
                <a:ln>
                  <a:noFill/>
                </a:ln>
                <a:solidFill>
                  <a:prstClr val="black"/>
                </a:solidFill>
                <a:effectLst/>
                <a:uLnTx/>
                <a:uFillTx/>
                <a:latin typeface="Inter"/>
                <a:ea typeface="+mn-ea"/>
                <a:cs typeface="+mn-cs"/>
              </a:rPr>
              <a:t>are tubular heaters mounted in an aluminum housing with a polished reflector. Both metal and quartz heaters can be used. This package delivers infrared heat (2.5 – 3 micron range) to the surface being heated over a typical range of 500°F. The practical maximum temperature is 900°F.</a:t>
            </a:r>
          </a:p>
        </p:txBody>
      </p:sp>
      <p:sp>
        <p:nvSpPr>
          <p:cNvPr id="29" name="TextBox 28">
            <a:extLst>
              <a:ext uri="{FF2B5EF4-FFF2-40B4-BE49-F238E27FC236}">
                <a16:creationId xmlns:a16="http://schemas.microsoft.com/office/drawing/2014/main" id="{0B3561BA-0C78-BFA4-3757-ADCFDA9F9D55}"/>
              </a:ext>
            </a:extLst>
          </p:cNvPr>
          <p:cNvSpPr txBox="1"/>
          <p:nvPr/>
        </p:nvSpPr>
        <p:spPr>
          <a:xfrm>
            <a:off x="296753" y="2104242"/>
            <a:ext cx="2686954" cy="1600438"/>
          </a:xfrm>
          <a:prstGeom prst="rect">
            <a:avLst/>
          </a:prstGeom>
          <a:noFill/>
        </p:spPr>
        <p:txBody>
          <a:bodyPr wrap="none" rtlCol="0">
            <a:spAutoFit/>
          </a:bodyPr>
          <a:lstStyle/>
          <a:p>
            <a:r>
              <a:rPr lang="en-US" sz="1600" b="1" dirty="0"/>
              <a:t>STANDARD RANGES</a:t>
            </a:r>
          </a:p>
          <a:p>
            <a:pPr marL="285750" indent="-285750">
              <a:buFont typeface="Arial" panose="020B0604020202020204" pitchFamily="34" charset="0"/>
              <a:buChar char="•"/>
            </a:pPr>
            <a:r>
              <a:rPr lang="en-US" sz="1600" b="1" dirty="0"/>
              <a:t>Voltage:  </a:t>
            </a:r>
            <a:r>
              <a:rPr lang="en-US" sz="1600" dirty="0"/>
              <a:t>120, 240 and 480</a:t>
            </a:r>
          </a:p>
          <a:p>
            <a:pPr marL="285750" indent="-285750">
              <a:buFont typeface="Arial" panose="020B0604020202020204" pitchFamily="34" charset="0"/>
              <a:buChar char="•"/>
            </a:pPr>
            <a:r>
              <a:rPr lang="en-US" sz="1600" b="1" dirty="0"/>
              <a:t>Wattage:  </a:t>
            </a:r>
            <a:r>
              <a:rPr lang="en-US" sz="1600" dirty="0"/>
              <a:t>800 to 7200</a:t>
            </a:r>
          </a:p>
          <a:p>
            <a:pPr marL="285750" indent="-285750">
              <a:buFont typeface="Arial" panose="020B0604020202020204" pitchFamily="34" charset="0"/>
              <a:buChar char="•"/>
            </a:pPr>
            <a:r>
              <a:rPr lang="en-US" sz="1600" b="1" dirty="0"/>
              <a:t>Length:  </a:t>
            </a:r>
            <a:r>
              <a:rPr lang="en-US" sz="1600" dirty="0"/>
              <a:t>24 to 86 inches</a:t>
            </a:r>
          </a:p>
          <a:p>
            <a:pPr marL="285750" indent="-285750">
              <a:buFont typeface="Arial" panose="020B0604020202020204" pitchFamily="34" charset="0"/>
              <a:buChar char="•"/>
            </a:pPr>
            <a:r>
              <a:rPr lang="en-US" sz="1600" b="1" dirty="0"/>
              <a:t>Custom Designs welcome!</a:t>
            </a:r>
          </a:p>
          <a:p>
            <a:endParaRPr lang="en-US" dirty="0"/>
          </a:p>
        </p:txBody>
      </p:sp>
      <p:pic>
        <p:nvPicPr>
          <p:cNvPr id="5" name="Picture 4">
            <a:extLst>
              <a:ext uri="{FF2B5EF4-FFF2-40B4-BE49-F238E27FC236}">
                <a16:creationId xmlns:a16="http://schemas.microsoft.com/office/drawing/2014/main" id="{E15389BE-5F50-853D-DE99-F37639FE63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5281" y="4166415"/>
            <a:ext cx="5806159" cy="2267526"/>
          </a:xfrm>
          <a:prstGeom prst="rect">
            <a:avLst/>
          </a:prstGeom>
        </p:spPr>
      </p:pic>
      <p:sp>
        <p:nvSpPr>
          <p:cNvPr id="30" name="TextBox 29">
            <a:extLst>
              <a:ext uri="{FF2B5EF4-FFF2-40B4-BE49-F238E27FC236}">
                <a16:creationId xmlns:a16="http://schemas.microsoft.com/office/drawing/2014/main" id="{18F2AC33-3858-FB12-4B37-376EEBCB3B99}"/>
              </a:ext>
            </a:extLst>
          </p:cNvPr>
          <p:cNvSpPr txBox="1"/>
          <p:nvPr/>
        </p:nvSpPr>
        <p:spPr>
          <a:xfrm>
            <a:off x="3895832" y="2109253"/>
            <a:ext cx="4188852" cy="2092881"/>
          </a:xfrm>
          <a:prstGeom prst="rect">
            <a:avLst/>
          </a:prstGeom>
          <a:noFill/>
        </p:spPr>
        <p:txBody>
          <a:bodyPr wrap="square" rtlCol="0">
            <a:spAutoFit/>
          </a:bodyPr>
          <a:lstStyle/>
          <a:p>
            <a:r>
              <a:rPr lang="en-US" sz="1600" b="1" dirty="0"/>
              <a:t>CONSTRUCTION</a:t>
            </a:r>
          </a:p>
          <a:p>
            <a:pPr marL="285750" indent="-285750">
              <a:buFont typeface="Arial" panose="020B0604020202020204" pitchFamily="34" charset="0"/>
              <a:buChar char="•"/>
            </a:pPr>
            <a:r>
              <a:rPr lang="en-US" sz="1600" dirty="0"/>
              <a:t>Rigid extruded aluminum housing</a:t>
            </a:r>
          </a:p>
          <a:p>
            <a:pPr marL="285750" indent="-285750">
              <a:buFont typeface="Arial" panose="020B0604020202020204" pitchFamily="34" charset="0"/>
              <a:buChar char="•"/>
            </a:pPr>
            <a:r>
              <a:rPr lang="en-US" sz="1600" dirty="0"/>
              <a:t>Incoloy® 800 sheathed tubular element</a:t>
            </a:r>
          </a:p>
          <a:p>
            <a:pPr marL="285750" indent="-285750">
              <a:buFont typeface="Arial" panose="020B0604020202020204" pitchFamily="34" charset="0"/>
              <a:buChar char="•"/>
            </a:pPr>
            <a:r>
              <a:rPr lang="en-US" sz="1600" dirty="0"/>
              <a:t>Polished aluminum reflector</a:t>
            </a:r>
          </a:p>
          <a:p>
            <a:pPr marL="285750" indent="-285750">
              <a:buFont typeface="Arial" panose="020B0604020202020204" pitchFamily="34" charset="0"/>
              <a:buChar char="•"/>
            </a:pPr>
            <a:r>
              <a:rPr lang="en-US" sz="1600" dirty="0"/>
              <a:t>Adjustable mounting bolts (3/8” Dia)</a:t>
            </a:r>
          </a:p>
          <a:p>
            <a:pPr marL="285750" indent="-285750">
              <a:buFont typeface="Arial" panose="020B0604020202020204" pitchFamily="34" charset="0"/>
              <a:buChar char="•"/>
            </a:pPr>
            <a:r>
              <a:rPr lang="en-US" sz="1600" dirty="0"/>
              <a:t>½” NPT tapped wiring holes</a:t>
            </a:r>
          </a:p>
          <a:p>
            <a:pPr marL="285750" indent="-285750">
              <a:buFont typeface="Arial" panose="020B0604020202020204" pitchFamily="34" charset="0"/>
              <a:buChar char="•"/>
            </a:pPr>
            <a:r>
              <a:rPr lang="en-US" sz="1600" dirty="0"/>
              <a:t>Snap-on protective grill available</a:t>
            </a:r>
          </a:p>
          <a:p>
            <a:endParaRPr lang="en-US" dirty="0"/>
          </a:p>
        </p:txBody>
      </p:sp>
      <p:sp>
        <p:nvSpPr>
          <p:cNvPr id="32" name="TextBox 31">
            <a:extLst>
              <a:ext uri="{FF2B5EF4-FFF2-40B4-BE49-F238E27FC236}">
                <a16:creationId xmlns:a16="http://schemas.microsoft.com/office/drawing/2014/main" id="{F414C7E6-7C87-FF4F-EBC6-8B02C047B22A}"/>
              </a:ext>
            </a:extLst>
          </p:cNvPr>
          <p:cNvSpPr txBox="1"/>
          <p:nvPr/>
        </p:nvSpPr>
        <p:spPr>
          <a:xfrm>
            <a:off x="296753" y="3910104"/>
            <a:ext cx="5912457" cy="2585323"/>
          </a:xfrm>
          <a:prstGeom prst="rect">
            <a:avLst/>
          </a:prstGeom>
          <a:noFill/>
        </p:spPr>
        <p:txBody>
          <a:bodyPr wrap="square" rtlCol="0">
            <a:spAutoFit/>
          </a:bodyPr>
          <a:lstStyle/>
          <a:p>
            <a:r>
              <a:rPr lang="en-US" sz="1600" b="1" dirty="0"/>
              <a:t>APPLICATIONS</a:t>
            </a:r>
          </a:p>
          <a:p>
            <a:r>
              <a:rPr lang="en-US" sz="1600" dirty="0"/>
              <a:t>Ideal for applications where high velocity air is not practical, such as:</a:t>
            </a:r>
          </a:p>
          <a:p>
            <a:pPr marL="285750" indent="-285750">
              <a:buFont typeface="Arial" panose="020B0604020202020204" pitchFamily="34" charset="0"/>
              <a:buChar char="•"/>
            </a:pPr>
            <a:r>
              <a:rPr lang="en-US" sz="1600" dirty="0"/>
              <a:t>Resin Curing</a:t>
            </a:r>
          </a:p>
          <a:p>
            <a:pPr marL="285750" indent="-285750">
              <a:buFont typeface="Arial" panose="020B0604020202020204" pitchFamily="34" charset="0"/>
              <a:buChar char="•"/>
            </a:pPr>
            <a:r>
              <a:rPr lang="en-US" sz="1600" dirty="0"/>
              <a:t>Plastics Processing</a:t>
            </a:r>
          </a:p>
          <a:p>
            <a:pPr marL="285750" indent="-285750">
              <a:buFont typeface="Arial" panose="020B0604020202020204" pitchFamily="34" charset="0"/>
              <a:buChar char="•"/>
            </a:pPr>
            <a:r>
              <a:rPr lang="en-US" sz="1600" dirty="0"/>
              <a:t>Food Processing</a:t>
            </a:r>
          </a:p>
          <a:p>
            <a:pPr marL="285750" indent="-285750">
              <a:buFont typeface="Arial" panose="020B0604020202020204" pitchFamily="34" charset="0"/>
              <a:buChar char="•"/>
            </a:pPr>
            <a:r>
              <a:rPr lang="en-US" sz="1600" dirty="0"/>
              <a:t>Ink Drying</a:t>
            </a:r>
          </a:p>
          <a:p>
            <a:pPr marL="285750" indent="-285750">
              <a:buFont typeface="Arial" panose="020B0604020202020204" pitchFamily="34" charset="0"/>
              <a:buChar char="•"/>
            </a:pPr>
            <a:r>
              <a:rPr lang="en-US" sz="1600" dirty="0"/>
              <a:t>Paper Products manufacture</a:t>
            </a:r>
          </a:p>
          <a:p>
            <a:pPr marL="285750" indent="-285750">
              <a:buFont typeface="Arial" panose="020B0604020202020204" pitchFamily="34" charset="0"/>
              <a:buChar char="•"/>
            </a:pPr>
            <a:r>
              <a:rPr lang="en-US" sz="1600" dirty="0"/>
              <a:t>Ceramic Drying</a:t>
            </a:r>
          </a:p>
          <a:p>
            <a:pPr marL="285750" indent="-285750">
              <a:buFont typeface="Arial" panose="020B0604020202020204" pitchFamily="34" charset="0"/>
              <a:buChar char="•"/>
            </a:pPr>
            <a:r>
              <a:rPr lang="en-US" sz="1600" dirty="0"/>
              <a:t>Fabric manufacture</a:t>
            </a:r>
          </a:p>
          <a:p>
            <a:endParaRPr lang="en-US" dirty="0"/>
          </a:p>
        </p:txBody>
      </p:sp>
    </p:spTree>
    <p:extLst>
      <p:ext uri="{BB962C8B-B14F-4D97-AF65-F5344CB8AC3E}">
        <p14:creationId xmlns:p14="http://schemas.microsoft.com/office/powerpoint/2010/main" val="1240558373"/>
      </p:ext>
    </p:extLst>
  </p:cSld>
  <p:clrMapOvr>
    <a:masterClrMapping/>
  </p:clrMapOvr>
  <mc:AlternateContent xmlns:mc="http://schemas.openxmlformats.org/markup-compatibility/2006" xmlns:p14="http://schemas.microsoft.com/office/powerpoint/2010/main">
    <mc:Choice Requires="p14">
      <p:transition spd="slow" p14:dur="2000" advTm="22000"/>
    </mc:Choice>
    <mc:Fallback xmlns="">
      <p:transition spd="slow" advTm="2200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2DC0192-BEA9-DC69-82F3-E216A0537897}"/>
            </a:ext>
          </a:extLst>
        </p:cNvPr>
        <p:cNvGrpSpPr/>
        <p:nvPr/>
      </p:nvGrpSpPr>
      <p:grpSpPr>
        <a:xfrm>
          <a:off x="0" y="0"/>
          <a:ext cx="0" cy="0"/>
          <a:chOff x="0" y="0"/>
          <a:chExt cx="0" cy="0"/>
        </a:xfrm>
      </p:grpSpPr>
      <p:pic>
        <p:nvPicPr>
          <p:cNvPr id="17" name="Picture 16">
            <a:extLst>
              <a:ext uri="{FF2B5EF4-FFF2-40B4-BE49-F238E27FC236}">
                <a16:creationId xmlns:a16="http://schemas.microsoft.com/office/drawing/2014/main" id="{401D72BC-FCCD-F652-DA83-7A7CB8D76E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942244">
            <a:off x="3293621" y="1978456"/>
            <a:ext cx="4356276" cy="2945613"/>
          </a:xfrm>
          <a:prstGeom prst="rect">
            <a:avLst/>
          </a:prstGeom>
        </p:spPr>
      </p:pic>
      <p:pic>
        <p:nvPicPr>
          <p:cNvPr id="19" name="Picture 18">
            <a:extLst>
              <a:ext uri="{FF2B5EF4-FFF2-40B4-BE49-F238E27FC236}">
                <a16:creationId xmlns:a16="http://schemas.microsoft.com/office/drawing/2014/main" id="{209BCD66-472A-928E-9C1B-E1E03C59BF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8896672">
            <a:off x="3893790" y="3361203"/>
            <a:ext cx="4404420" cy="1707837"/>
          </a:xfrm>
          <a:prstGeom prst="rect">
            <a:avLst/>
          </a:prstGeom>
        </p:spPr>
      </p:pic>
      <p:sp>
        <p:nvSpPr>
          <p:cNvPr id="4" name="Title 3">
            <a:extLst>
              <a:ext uri="{FF2B5EF4-FFF2-40B4-BE49-F238E27FC236}">
                <a16:creationId xmlns:a16="http://schemas.microsoft.com/office/drawing/2014/main" id="{D1D10051-BCC1-9EBD-4BB0-297E8D3205BF}"/>
              </a:ext>
            </a:extLst>
          </p:cNvPr>
          <p:cNvSpPr>
            <a:spLocks noGrp="1"/>
          </p:cNvSpPr>
          <p:nvPr>
            <p:ph type="title"/>
          </p:nvPr>
        </p:nvSpPr>
        <p:spPr>
          <a:xfrm>
            <a:off x="838200" y="18256"/>
            <a:ext cx="10515600" cy="934782"/>
          </a:xfrm>
        </p:spPr>
        <p:txBody>
          <a:bodyPr>
            <a:noAutofit/>
          </a:bodyPr>
          <a:lstStyle/>
          <a:p>
            <a:r>
              <a:rPr lang="en-US" b="1" dirty="0"/>
              <a:t>Quartz Radiant Infrared Heaters</a:t>
            </a:r>
            <a:endParaRPr lang="en-US" dirty="0"/>
          </a:p>
        </p:txBody>
      </p:sp>
      <p:sp>
        <p:nvSpPr>
          <p:cNvPr id="12" name="Footer Placeholder 9">
            <a:extLst>
              <a:ext uri="{FF2B5EF4-FFF2-40B4-BE49-F238E27FC236}">
                <a16:creationId xmlns:a16="http://schemas.microsoft.com/office/drawing/2014/main" id="{3A73D1CD-D879-34E9-B9CD-AE869EEDEF24}"/>
              </a:ext>
            </a:extLst>
          </p:cNvPr>
          <p:cNvSpPr>
            <a:spLocks noGrp="1"/>
          </p:cNvSpPr>
          <p:nvPr>
            <p:ph type="ftr" sz="quarter" idx="11"/>
          </p:nvPr>
        </p:nvSpPr>
        <p:spPr>
          <a:xfrm>
            <a:off x="4376034" y="6398222"/>
            <a:ext cx="3439933" cy="276899"/>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AC1B27"/>
                </a:solidFill>
                <a:effectLst/>
                <a:uLnTx/>
                <a:uFillTx/>
                <a:latin typeface="Inter"/>
                <a:ea typeface="+mn-ea"/>
                <a:cs typeface="+mn-cs"/>
              </a:rPr>
              <a:t>Convectronics </a:t>
            </a:r>
            <a:r>
              <a:rPr kumimoji="0" lang="en-US" sz="1200" b="0" i="0" u="none" strike="noStrike" kern="1200" cap="none" spc="0" normalizeH="0" baseline="0" noProof="0" dirty="0">
                <a:ln>
                  <a:noFill/>
                </a:ln>
                <a:solidFill>
                  <a:srgbClr val="AC1B27"/>
                </a:solidFill>
                <a:effectLst/>
                <a:uLnTx/>
                <a:uFillTx/>
                <a:latin typeface="Inter"/>
                <a:ea typeface="+mn-ea"/>
                <a:cs typeface="+mn-cs"/>
                <a:sym typeface="Symbol" panose="05050102010706020507" pitchFamily="18" charset="2"/>
              </a:rPr>
              <a:t> Heaters, Sensors, Controls</a:t>
            </a:r>
            <a:endParaRPr kumimoji="0" lang="en-US" sz="1200" b="0" i="0" u="none" strike="noStrike" kern="1200" cap="none" spc="0" normalizeH="0" baseline="0" noProof="0" dirty="0">
              <a:ln>
                <a:noFill/>
              </a:ln>
              <a:solidFill>
                <a:srgbClr val="AC1B27"/>
              </a:solidFill>
              <a:effectLst/>
              <a:uLnTx/>
              <a:uFillTx/>
              <a:latin typeface="Inter"/>
              <a:ea typeface="+mn-ea"/>
              <a:cs typeface="+mn-cs"/>
            </a:endParaRPr>
          </a:p>
        </p:txBody>
      </p:sp>
      <p:sp>
        <p:nvSpPr>
          <p:cNvPr id="13" name="Footer Placeholder 9">
            <a:extLst>
              <a:ext uri="{FF2B5EF4-FFF2-40B4-BE49-F238E27FC236}">
                <a16:creationId xmlns:a16="http://schemas.microsoft.com/office/drawing/2014/main" id="{F75ACCB7-0512-2888-EAED-AFA458A0610B}"/>
              </a:ext>
            </a:extLst>
          </p:cNvPr>
          <p:cNvSpPr txBox="1">
            <a:spLocks/>
          </p:cNvSpPr>
          <p:nvPr/>
        </p:nvSpPr>
        <p:spPr>
          <a:xfrm>
            <a:off x="10319656" y="6398222"/>
            <a:ext cx="1567543" cy="2768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AC1B27"/>
                </a:solidFill>
                <a:effectLst/>
                <a:uLnTx/>
                <a:uFillTx/>
                <a:latin typeface="Inter"/>
                <a:ea typeface="+mn-ea"/>
                <a:cs typeface="+mn-cs"/>
              </a:rPr>
              <a:t>convectronics.com</a:t>
            </a:r>
          </a:p>
        </p:txBody>
      </p:sp>
      <p:sp>
        <p:nvSpPr>
          <p:cNvPr id="3" name="TextBox 2">
            <a:extLst>
              <a:ext uri="{FF2B5EF4-FFF2-40B4-BE49-F238E27FC236}">
                <a16:creationId xmlns:a16="http://schemas.microsoft.com/office/drawing/2014/main" id="{AC988F80-F7E5-50C2-0608-75C5CA817FB9}"/>
              </a:ext>
            </a:extLst>
          </p:cNvPr>
          <p:cNvSpPr txBox="1"/>
          <p:nvPr/>
        </p:nvSpPr>
        <p:spPr>
          <a:xfrm>
            <a:off x="296754" y="1070459"/>
            <a:ext cx="11834285"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Inter"/>
                <a:ea typeface="+mn-ea"/>
                <a:cs typeface="+mn-cs"/>
              </a:rPr>
              <a:t>Convectronics’ Quartz Radiant Infrared Heaters </a:t>
            </a:r>
            <a:r>
              <a:rPr kumimoji="0" lang="en-US" sz="1600" i="0" u="none" strike="noStrike" kern="1200" cap="none" spc="0" normalizeH="0" baseline="0" noProof="0" dirty="0">
                <a:ln>
                  <a:noFill/>
                </a:ln>
                <a:solidFill>
                  <a:prstClr val="black"/>
                </a:solidFill>
                <a:effectLst/>
                <a:uLnTx/>
                <a:uFillTx/>
                <a:latin typeface="Inter"/>
                <a:ea typeface="+mn-ea"/>
                <a:cs typeface="+mn-cs"/>
              </a:rPr>
              <a:t>produce short-to medium-wave infrared radiation that directly heats objects rather than heating air. Quartz is transparent to IR and allows very fast response, high power density and focused directional heating making these heaters efficient for rapid, targeted heating tasks.</a:t>
            </a:r>
          </a:p>
        </p:txBody>
      </p:sp>
      <p:sp>
        <p:nvSpPr>
          <p:cNvPr id="30" name="TextBox 29">
            <a:extLst>
              <a:ext uri="{FF2B5EF4-FFF2-40B4-BE49-F238E27FC236}">
                <a16:creationId xmlns:a16="http://schemas.microsoft.com/office/drawing/2014/main" id="{E44C1AAB-F601-8936-BA06-E002F24E4D3E}"/>
              </a:ext>
            </a:extLst>
          </p:cNvPr>
          <p:cNvSpPr txBox="1"/>
          <p:nvPr/>
        </p:nvSpPr>
        <p:spPr>
          <a:xfrm>
            <a:off x="296753" y="2145004"/>
            <a:ext cx="4188852" cy="209288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Inter"/>
                <a:ea typeface="+mn-ea"/>
                <a:cs typeface="+mn-cs"/>
              </a:rPr>
              <a:t>FEATURES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dirty="0">
                <a:solidFill>
                  <a:prstClr val="black"/>
                </a:solidFill>
                <a:latin typeface="Inter"/>
              </a:rPr>
              <a:t>Translucent quartz tube for fast response</a:t>
            </a:r>
            <a:endParaRPr kumimoji="0" lang="en-US" sz="1600" b="0" i="0" u="none" strike="noStrike" kern="1200" cap="none" spc="0" normalizeH="0" baseline="0" noProof="0" dirty="0">
              <a:ln>
                <a:noFill/>
              </a:ln>
              <a:solidFill>
                <a:prstClr val="black"/>
              </a:solidFill>
              <a:effectLst/>
              <a:uLnTx/>
              <a:uFillTx/>
              <a:latin typeface="Inter"/>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Inter"/>
                <a:ea typeface="+mn-ea"/>
                <a:cs typeface="+mn-cs"/>
              </a:rPr>
              <a:t>Three diameters available:  3/8”, ½” &amp; 5/8”</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Inter"/>
                <a:ea typeface="+mn-ea"/>
                <a:cs typeface="+mn-cs"/>
              </a:rPr>
              <a:t>Heated lengths to 48”</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Inter"/>
                <a:ea typeface="+mn-ea"/>
                <a:cs typeface="+mn-cs"/>
              </a:rPr>
              <a:t>Designed for horizontal use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Inter"/>
                <a:ea typeface="+mn-ea"/>
                <a:cs typeface="+mn-cs"/>
              </a:rPr>
              <a:t>Two mounting methods available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Inter"/>
                <a:ea typeface="+mn-ea"/>
                <a:cs typeface="+mn-cs"/>
              </a:rPr>
              <a:t>Custom designed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Inter"/>
              <a:ea typeface="+mn-ea"/>
              <a:cs typeface="+mn-cs"/>
            </a:endParaRPr>
          </a:p>
        </p:txBody>
      </p:sp>
      <p:sp>
        <p:nvSpPr>
          <p:cNvPr id="32" name="TextBox 31">
            <a:extLst>
              <a:ext uri="{FF2B5EF4-FFF2-40B4-BE49-F238E27FC236}">
                <a16:creationId xmlns:a16="http://schemas.microsoft.com/office/drawing/2014/main" id="{99F1BCB7-C267-9137-EE04-95FB6C6FE41F}"/>
              </a:ext>
            </a:extLst>
          </p:cNvPr>
          <p:cNvSpPr txBox="1"/>
          <p:nvPr/>
        </p:nvSpPr>
        <p:spPr>
          <a:xfrm>
            <a:off x="296752" y="4034930"/>
            <a:ext cx="3791974" cy="206210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Inter"/>
                <a:ea typeface="+mn-ea"/>
                <a:cs typeface="+mn-cs"/>
              </a:rPr>
              <a:t>APPLICATIONS</a:t>
            </a:r>
            <a:endParaRPr kumimoji="0" lang="en-US" sz="1600" b="0" i="0" u="none" strike="noStrike" kern="1200" cap="none" spc="0" normalizeH="0" baseline="0" noProof="0" dirty="0">
              <a:ln>
                <a:noFill/>
              </a:ln>
              <a:solidFill>
                <a:prstClr val="black"/>
              </a:solidFill>
              <a:effectLst/>
              <a:uLnTx/>
              <a:uFillTx/>
              <a:latin typeface="Inter"/>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Inter"/>
                <a:ea typeface="+mn-ea"/>
                <a:cs typeface="+mn-cs"/>
              </a:rPr>
              <a:t>Industrial drying, curing and paint drying (coatings, powder coating, shrink-wrapping)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Inter"/>
                <a:ea typeface="+mn-ea"/>
                <a:cs typeface="+mn-cs"/>
              </a:rPr>
              <a:t>Food Processing and warming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Inter"/>
                <a:ea typeface="+mn-ea"/>
                <a:cs typeface="+mn-cs"/>
              </a:rPr>
              <a:t>Fast industrial heating, heat-treating and thawing of materials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Inter"/>
                <a:ea typeface="+mn-ea"/>
                <a:cs typeface="+mn-cs"/>
              </a:rPr>
              <a:t>Incubators</a:t>
            </a:r>
          </a:p>
        </p:txBody>
      </p:sp>
      <p:pic>
        <p:nvPicPr>
          <p:cNvPr id="6" name="Picture 5">
            <a:extLst>
              <a:ext uri="{FF2B5EF4-FFF2-40B4-BE49-F238E27FC236}">
                <a16:creationId xmlns:a16="http://schemas.microsoft.com/office/drawing/2014/main" id="{B39D5365-3C45-B0C0-96B4-7B087F80FC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83750" y="3712544"/>
            <a:ext cx="3700480" cy="1126895"/>
          </a:xfrm>
          <a:prstGeom prst="rect">
            <a:avLst/>
          </a:prstGeom>
        </p:spPr>
      </p:pic>
      <p:pic>
        <p:nvPicPr>
          <p:cNvPr id="8" name="Picture 7">
            <a:extLst>
              <a:ext uri="{FF2B5EF4-FFF2-40B4-BE49-F238E27FC236}">
                <a16:creationId xmlns:a16="http://schemas.microsoft.com/office/drawing/2014/main" id="{563A90A0-AF84-B1C7-AE51-03FFC033380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15968" y="5001069"/>
            <a:ext cx="4079280" cy="1354815"/>
          </a:xfrm>
          <a:prstGeom prst="rect">
            <a:avLst/>
          </a:prstGeom>
        </p:spPr>
      </p:pic>
      <p:pic>
        <p:nvPicPr>
          <p:cNvPr id="14" name="Picture 13">
            <a:extLst>
              <a:ext uri="{FF2B5EF4-FFF2-40B4-BE49-F238E27FC236}">
                <a16:creationId xmlns:a16="http://schemas.microsoft.com/office/drawing/2014/main" id="{736A1A16-7F3F-FD19-E971-FC782CA9763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34242" y="1795765"/>
            <a:ext cx="4184458" cy="1808193"/>
          </a:xfrm>
          <a:prstGeom prst="rect">
            <a:avLst/>
          </a:prstGeom>
        </p:spPr>
      </p:pic>
    </p:spTree>
    <p:extLst>
      <p:ext uri="{BB962C8B-B14F-4D97-AF65-F5344CB8AC3E}">
        <p14:creationId xmlns:p14="http://schemas.microsoft.com/office/powerpoint/2010/main" val="3497500954"/>
      </p:ext>
    </p:extLst>
  </p:cSld>
  <p:clrMapOvr>
    <a:masterClrMapping/>
  </p:clrMapOvr>
  <mc:AlternateContent xmlns:mc="http://schemas.openxmlformats.org/markup-compatibility/2006" xmlns:p14="http://schemas.microsoft.com/office/powerpoint/2010/main">
    <mc:Choice Requires="p14">
      <p:transition spd="slow" p14:dur="2000" advTm="22000"/>
    </mc:Choice>
    <mc:Fallback xmlns="">
      <p:transition spd="slow" advTm="2200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A614438-1AC3-878C-5EFA-8543F31A675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5EC3BFE-3020-5175-EE98-C54F0C62DE73}"/>
              </a:ext>
            </a:extLst>
          </p:cNvPr>
          <p:cNvSpPr>
            <a:spLocks noGrp="1"/>
          </p:cNvSpPr>
          <p:nvPr>
            <p:ph type="title"/>
          </p:nvPr>
        </p:nvSpPr>
        <p:spPr>
          <a:xfrm>
            <a:off x="838200" y="18256"/>
            <a:ext cx="10515600" cy="934782"/>
          </a:xfrm>
        </p:spPr>
        <p:txBody>
          <a:bodyPr>
            <a:noAutofit/>
          </a:bodyPr>
          <a:lstStyle/>
          <a:p>
            <a:r>
              <a:rPr lang="en-US" dirty="0"/>
              <a:t>Temperature Sensors</a:t>
            </a:r>
          </a:p>
        </p:txBody>
      </p:sp>
      <p:sp>
        <p:nvSpPr>
          <p:cNvPr id="12" name="Footer Placeholder 9">
            <a:extLst>
              <a:ext uri="{FF2B5EF4-FFF2-40B4-BE49-F238E27FC236}">
                <a16:creationId xmlns:a16="http://schemas.microsoft.com/office/drawing/2014/main" id="{B3C19F7D-A663-20DA-14C7-D50CF760F87C}"/>
              </a:ext>
            </a:extLst>
          </p:cNvPr>
          <p:cNvSpPr>
            <a:spLocks noGrp="1"/>
          </p:cNvSpPr>
          <p:nvPr>
            <p:ph type="ftr" sz="quarter" idx="11"/>
          </p:nvPr>
        </p:nvSpPr>
        <p:spPr>
          <a:xfrm>
            <a:off x="4376034" y="6398222"/>
            <a:ext cx="3439933" cy="276899"/>
          </a:xfrm>
        </p:spPr>
        <p:txBody>
          <a:bodyPr/>
          <a:lstStyle/>
          <a:p>
            <a:pPr algn="ctr"/>
            <a:r>
              <a:rPr lang="en-US" dirty="0"/>
              <a:t>Convectronics </a:t>
            </a:r>
            <a:r>
              <a:rPr lang="en-US" dirty="0">
                <a:sym typeface="Symbol" panose="05050102010706020507" pitchFamily="18" charset="2"/>
              </a:rPr>
              <a:t> Heaters, Sensors, Controls</a:t>
            </a:r>
            <a:endParaRPr lang="en-US" dirty="0"/>
          </a:p>
        </p:txBody>
      </p:sp>
      <p:sp>
        <p:nvSpPr>
          <p:cNvPr id="13" name="Footer Placeholder 9">
            <a:extLst>
              <a:ext uri="{FF2B5EF4-FFF2-40B4-BE49-F238E27FC236}">
                <a16:creationId xmlns:a16="http://schemas.microsoft.com/office/drawing/2014/main" id="{F87C3FCE-BFE0-1562-C44A-E1BC389FFDE8}"/>
              </a:ext>
            </a:extLst>
          </p:cNvPr>
          <p:cNvSpPr txBox="1">
            <a:spLocks/>
          </p:cNvSpPr>
          <p:nvPr/>
        </p:nvSpPr>
        <p:spPr>
          <a:xfrm>
            <a:off x="10319656" y="6398222"/>
            <a:ext cx="1567543" cy="2768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200" dirty="0">
                <a:solidFill>
                  <a:srgbClr val="AC1B27"/>
                </a:solidFill>
              </a:rPr>
              <a:t>convectronics.com</a:t>
            </a:r>
          </a:p>
        </p:txBody>
      </p:sp>
      <p:sp>
        <p:nvSpPr>
          <p:cNvPr id="3" name="TextBox 2">
            <a:extLst>
              <a:ext uri="{FF2B5EF4-FFF2-40B4-BE49-F238E27FC236}">
                <a16:creationId xmlns:a16="http://schemas.microsoft.com/office/drawing/2014/main" id="{AFF24D0E-3281-3846-92E8-3E1E0C159869}"/>
              </a:ext>
            </a:extLst>
          </p:cNvPr>
          <p:cNvSpPr txBox="1"/>
          <p:nvPr/>
        </p:nvSpPr>
        <p:spPr>
          <a:xfrm>
            <a:off x="0" y="1066462"/>
            <a:ext cx="12192000" cy="892552"/>
          </a:xfrm>
          <a:prstGeom prst="rect">
            <a:avLst/>
          </a:prstGeom>
          <a:noFill/>
        </p:spPr>
        <p:txBody>
          <a:bodyPr wrap="square">
            <a:spAutoFit/>
          </a:bodyPr>
          <a:lstStyle/>
          <a:p>
            <a:pPr algn="ctr">
              <a:buNone/>
            </a:pPr>
            <a:r>
              <a:rPr lang="en-US" sz="3600" b="1" dirty="0"/>
              <a:t>Spanning the Total Temperature Spectrum</a:t>
            </a:r>
          </a:p>
          <a:p>
            <a:pPr algn="ctr">
              <a:buNone/>
            </a:pPr>
            <a:endParaRPr lang="en-US" sz="1600" b="1" dirty="0"/>
          </a:p>
        </p:txBody>
      </p:sp>
      <p:pic>
        <p:nvPicPr>
          <p:cNvPr id="5" name="Picture 4">
            <a:extLst>
              <a:ext uri="{FF2B5EF4-FFF2-40B4-BE49-F238E27FC236}">
                <a16:creationId xmlns:a16="http://schemas.microsoft.com/office/drawing/2014/main" id="{2D7FD904-CE28-7D91-0E80-20469C8EB5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184" y="2292896"/>
            <a:ext cx="4756995" cy="3771443"/>
          </a:xfrm>
          <a:prstGeom prst="rect">
            <a:avLst/>
          </a:prstGeom>
        </p:spPr>
      </p:pic>
      <p:sp>
        <p:nvSpPr>
          <p:cNvPr id="6" name="TextBox 5">
            <a:extLst>
              <a:ext uri="{FF2B5EF4-FFF2-40B4-BE49-F238E27FC236}">
                <a16:creationId xmlns:a16="http://schemas.microsoft.com/office/drawing/2014/main" id="{6FE74114-2870-7645-9E31-3D517DEE08FE}"/>
              </a:ext>
            </a:extLst>
          </p:cNvPr>
          <p:cNvSpPr txBox="1"/>
          <p:nvPr/>
        </p:nvSpPr>
        <p:spPr>
          <a:xfrm>
            <a:off x="5739362" y="2007748"/>
            <a:ext cx="6147837" cy="1323439"/>
          </a:xfrm>
          <a:prstGeom prst="rect">
            <a:avLst/>
          </a:prstGeom>
          <a:noFill/>
        </p:spPr>
        <p:txBody>
          <a:bodyPr wrap="none" rtlCol="0">
            <a:spAutoFit/>
          </a:bodyPr>
          <a:lstStyle/>
          <a:p>
            <a:pPr marL="285750" indent="-285750">
              <a:buFont typeface="Arial" panose="020B0604020202020204" pitchFamily="34" charset="0"/>
              <a:buChar char="•"/>
            </a:pPr>
            <a:r>
              <a:rPr lang="en-US" sz="1600" dirty="0"/>
              <a:t>Range:  -450°F to +4200°F (Oxidizing, Reducing, Neutral Atmosphere</a:t>
            </a:r>
          </a:p>
          <a:p>
            <a:pPr marL="285750" indent="-285750">
              <a:buFont typeface="Arial" panose="020B0604020202020204" pitchFamily="34" charset="0"/>
              <a:buChar char="•"/>
            </a:pPr>
            <a:r>
              <a:rPr lang="en-US" sz="1600" dirty="0"/>
              <a:t>Noble/Refractory Metal Sheaths</a:t>
            </a:r>
          </a:p>
          <a:p>
            <a:pPr marL="285750" indent="-285750">
              <a:buFont typeface="Arial" panose="020B0604020202020204" pitchFamily="34" charset="0"/>
              <a:buChar char="•"/>
            </a:pPr>
            <a:r>
              <a:rPr lang="en-US" sz="1600" dirty="0"/>
              <a:t>Noble/Refractory Metal Elements</a:t>
            </a:r>
          </a:p>
          <a:p>
            <a:pPr marL="285750" indent="-285750">
              <a:buFont typeface="Arial" panose="020B0604020202020204" pitchFamily="34" charset="0"/>
              <a:buChar char="•"/>
            </a:pPr>
            <a:r>
              <a:rPr lang="en-US" sz="1600" dirty="0"/>
              <a:t>RTD Assemblies</a:t>
            </a:r>
          </a:p>
          <a:p>
            <a:pPr marL="285750" indent="-285750">
              <a:buFont typeface="Arial" panose="020B0604020202020204" pitchFamily="34" charset="0"/>
              <a:buChar char="•"/>
            </a:pPr>
            <a:r>
              <a:rPr lang="en-US" sz="1600" dirty="0"/>
              <a:t>Base Metal TC Assemblies</a:t>
            </a:r>
          </a:p>
        </p:txBody>
      </p:sp>
      <p:sp>
        <p:nvSpPr>
          <p:cNvPr id="7" name="TextBox 6">
            <a:extLst>
              <a:ext uri="{FF2B5EF4-FFF2-40B4-BE49-F238E27FC236}">
                <a16:creationId xmlns:a16="http://schemas.microsoft.com/office/drawing/2014/main" id="{E152E85F-ED3B-718D-2569-C8EAF4562F69}"/>
              </a:ext>
            </a:extLst>
          </p:cNvPr>
          <p:cNvSpPr txBox="1"/>
          <p:nvPr/>
        </p:nvSpPr>
        <p:spPr>
          <a:xfrm>
            <a:off x="5739362" y="3566319"/>
            <a:ext cx="6067940" cy="2062103"/>
          </a:xfrm>
          <a:prstGeom prst="rect">
            <a:avLst/>
          </a:prstGeom>
          <a:noFill/>
        </p:spPr>
        <p:txBody>
          <a:bodyPr wrap="square" rtlCol="0">
            <a:spAutoFit/>
          </a:bodyPr>
          <a:lstStyle/>
          <a:p>
            <a:pPr fontAlgn="base"/>
            <a:r>
              <a:rPr lang="en-US" sz="1600" b="1" dirty="0"/>
              <a:t>CONVECTRONICS, Inc. </a:t>
            </a:r>
            <a:r>
              <a:rPr lang="en-US" sz="1600" dirty="0"/>
              <a:t>provides comprehensive temperature sensing </a:t>
            </a:r>
          </a:p>
          <a:p>
            <a:pPr fontAlgn="base"/>
            <a:r>
              <a:rPr lang="en-US" sz="1600" dirty="0"/>
              <a:t>and control solutions, manufacturing custom and standard design</a:t>
            </a:r>
          </a:p>
          <a:p>
            <a:pPr fontAlgn="base"/>
            <a:r>
              <a:rPr lang="en-US" sz="1600" dirty="0"/>
              <a:t>Thermocouples and RTD’s  - including noble and refractory metal</a:t>
            </a:r>
          </a:p>
          <a:p>
            <a:pPr fontAlgn="base"/>
            <a:r>
              <a:rPr lang="en-US" sz="1600" dirty="0"/>
              <a:t>options - with Just‑In‑Time delivery.</a:t>
            </a:r>
          </a:p>
          <a:p>
            <a:pPr fontAlgn="base"/>
            <a:endParaRPr lang="en-US" sz="1600" dirty="0"/>
          </a:p>
          <a:p>
            <a:pPr fontAlgn="base"/>
            <a:r>
              <a:rPr lang="en-US" sz="1600" dirty="0"/>
              <a:t>Our products combine high quality, reliable performance, and </a:t>
            </a:r>
          </a:p>
          <a:p>
            <a:pPr fontAlgn="base"/>
            <a:r>
              <a:rPr lang="en-US" sz="1600" dirty="0"/>
              <a:t>competitive pricing to meet the most demanding temperature-</a:t>
            </a:r>
          </a:p>
          <a:p>
            <a:pPr fontAlgn="base"/>
            <a:r>
              <a:rPr lang="en-US" sz="1600" dirty="0"/>
              <a:t>measurement requirements. </a:t>
            </a:r>
          </a:p>
        </p:txBody>
      </p:sp>
    </p:spTree>
    <p:extLst>
      <p:ext uri="{BB962C8B-B14F-4D97-AF65-F5344CB8AC3E}">
        <p14:creationId xmlns:p14="http://schemas.microsoft.com/office/powerpoint/2010/main" val="948167120"/>
      </p:ext>
    </p:extLst>
  </p:cSld>
  <p:clrMapOvr>
    <a:masterClrMapping/>
  </p:clrMapOvr>
  <mc:AlternateContent xmlns:mc="http://schemas.openxmlformats.org/markup-compatibility/2006" xmlns:p14="http://schemas.microsoft.com/office/powerpoint/2010/main">
    <mc:Choice Requires="p14">
      <p:transition spd="slow" p14:dur="2000" advTm="21000"/>
    </mc:Choice>
    <mc:Fallback xmlns="">
      <p:transition spd="slow" advTm="2100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7AFA7A-CECE-8068-B90D-2FD9D048D144}"/>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1E1DEB12-99A6-878C-7610-316EEA8BB70C}"/>
              </a:ext>
            </a:extLst>
          </p:cNvPr>
          <p:cNvGraphicFramePr>
            <a:graphicFrameLocks noGrp="1"/>
          </p:cNvGraphicFramePr>
          <p:nvPr>
            <p:extLst>
              <p:ext uri="{D42A27DB-BD31-4B8C-83A1-F6EECF244321}">
                <p14:modId xmlns:p14="http://schemas.microsoft.com/office/powerpoint/2010/main" val="2125871993"/>
              </p:ext>
            </p:extLst>
          </p:nvPr>
        </p:nvGraphicFramePr>
        <p:xfrm>
          <a:off x="3588116" y="1138513"/>
          <a:ext cx="8394225" cy="5113923"/>
        </p:xfrm>
        <a:graphic>
          <a:graphicData uri="http://schemas.openxmlformats.org/drawingml/2006/table">
            <a:tbl>
              <a:tblPr firstRow="1" bandRow="1">
                <a:tableStyleId>{5C22544A-7EE6-4342-B048-85BDC9FD1C3A}</a:tableStyleId>
              </a:tblPr>
              <a:tblGrid>
                <a:gridCol w="1678845">
                  <a:extLst>
                    <a:ext uri="{9D8B030D-6E8A-4147-A177-3AD203B41FA5}">
                      <a16:colId xmlns:a16="http://schemas.microsoft.com/office/drawing/2014/main" val="1900056310"/>
                    </a:ext>
                  </a:extLst>
                </a:gridCol>
                <a:gridCol w="1678845">
                  <a:extLst>
                    <a:ext uri="{9D8B030D-6E8A-4147-A177-3AD203B41FA5}">
                      <a16:colId xmlns:a16="http://schemas.microsoft.com/office/drawing/2014/main" val="2410987637"/>
                    </a:ext>
                  </a:extLst>
                </a:gridCol>
                <a:gridCol w="1678845">
                  <a:extLst>
                    <a:ext uri="{9D8B030D-6E8A-4147-A177-3AD203B41FA5}">
                      <a16:colId xmlns:a16="http://schemas.microsoft.com/office/drawing/2014/main" val="2565031992"/>
                    </a:ext>
                  </a:extLst>
                </a:gridCol>
                <a:gridCol w="1678845">
                  <a:extLst>
                    <a:ext uri="{9D8B030D-6E8A-4147-A177-3AD203B41FA5}">
                      <a16:colId xmlns:a16="http://schemas.microsoft.com/office/drawing/2014/main" val="105981356"/>
                    </a:ext>
                  </a:extLst>
                </a:gridCol>
                <a:gridCol w="1678845">
                  <a:extLst>
                    <a:ext uri="{9D8B030D-6E8A-4147-A177-3AD203B41FA5}">
                      <a16:colId xmlns:a16="http://schemas.microsoft.com/office/drawing/2014/main" val="2842976403"/>
                    </a:ext>
                  </a:extLst>
                </a:gridCol>
              </a:tblGrid>
              <a:tr h="1704641">
                <a:tc>
                  <a:txBody>
                    <a:bodyPr/>
                    <a:lstStyle/>
                    <a:p>
                      <a:endParaRPr lang="en-US" dirty="0">
                        <a:highlight>
                          <a:srgbClr val="FFFFFF"/>
                        </a:highlight>
                      </a:endParaRPr>
                    </a:p>
                  </a:txBody>
                  <a:tcPr>
                    <a:solidFill>
                      <a:schemeClr val="bg2"/>
                    </a:solidFill>
                  </a:tcPr>
                </a:tc>
                <a:tc>
                  <a:txBody>
                    <a:bodyPr/>
                    <a:lstStyle/>
                    <a:p>
                      <a:endParaRPr lang="en-US" dirty="0">
                        <a:highlight>
                          <a:srgbClr val="FFFFFF"/>
                        </a:highlight>
                      </a:endParaRPr>
                    </a:p>
                  </a:txBody>
                  <a:tcPr>
                    <a:solidFill>
                      <a:schemeClr val="bg2"/>
                    </a:solidFill>
                  </a:tcPr>
                </a:tc>
                <a:tc>
                  <a:txBody>
                    <a:bodyPr/>
                    <a:lstStyle/>
                    <a:p>
                      <a:endParaRPr lang="en-US" dirty="0">
                        <a:highlight>
                          <a:srgbClr val="FFFFFF"/>
                        </a:highlight>
                      </a:endParaRPr>
                    </a:p>
                  </a:txBody>
                  <a:tcPr>
                    <a:solidFill>
                      <a:schemeClr val="bg2"/>
                    </a:solidFill>
                  </a:tcPr>
                </a:tc>
                <a:tc>
                  <a:txBody>
                    <a:bodyPr/>
                    <a:lstStyle/>
                    <a:p>
                      <a:endParaRPr lang="en-US" dirty="0">
                        <a:highlight>
                          <a:srgbClr val="FFFFFF"/>
                        </a:highlight>
                      </a:endParaRPr>
                    </a:p>
                  </a:txBody>
                  <a:tcPr>
                    <a:solidFill>
                      <a:schemeClr val="bg2"/>
                    </a:solidFill>
                  </a:tcPr>
                </a:tc>
                <a:tc>
                  <a:txBody>
                    <a:bodyPr/>
                    <a:lstStyle/>
                    <a:p>
                      <a:endParaRPr lang="en-US" dirty="0">
                        <a:highlight>
                          <a:srgbClr val="FFFFFF"/>
                        </a:highlight>
                      </a:endParaRPr>
                    </a:p>
                  </a:txBody>
                  <a:tcPr>
                    <a:solidFill>
                      <a:schemeClr val="bg2"/>
                    </a:solidFill>
                  </a:tcPr>
                </a:tc>
                <a:extLst>
                  <a:ext uri="{0D108BD9-81ED-4DB2-BD59-A6C34878D82A}">
                    <a16:rowId xmlns:a16="http://schemas.microsoft.com/office/drawing/2014/main" val="1398251697"/>
                  </a:ext>
                </a:extLst>
              </a:tr>
              <a:tr h="1704641">
                <a:tc>
                  <a:txBody>
                    <a:bodyPr/>
                    <a:lstStyle/>
                    <a:p>
                      <a:endParaRPr lang="en-US"/>
                    </a:p>
                  </a:txBody>
                  <a:tcPr>
                    <a:solidFill>
                      <a:srgbClr val="FFFFFF"/>
                    </a:solidFill>
                  </a:tcPr>
                </a:tc>
                <a:tc>
                  <a:txBody>
                    <a:bodyPr/>
                    <a:lstStyle/>
                    <a:p>
                      <a:endParaRPr lang="en-US" dirty="0"/>
                    </a:p>
                  </a:txBody>
                  <a:tcPr>
                    <a:solidFill>
                      <a:srgbClr val="FFFFFF"/>
                    </a:solidFill>
                  </a:tcPr>
                </a:tc>
                <a:tc>
                  <a:txBody>
                    <a:bodyPr/>
                    <a:lstStyle/>
                    <a:p>
                      <a:endParaRPr lang="en-US"/>
                    </a:p>
                  </a:txBody>
                  <a:tcPr>
                    <a:solidFill>
                      <a:srgbClr val="FFFFFF"/>
                    </a:solidFill>
                  </a:tcPr>
                </a:tc>
                <a:tc>
                  <a:txBody>
                    <a:bodyPr/>
                    <a:lstStyle/>
                    <a:p>
                      <a:endParaRPr lang="en-US" dirty="0"/>
                    </a:p>
                  </a:txBody>
                  <a:tcPr>
                    <a:solidFill>
                      <a:srgbClr val="FFFFFF"/>
                    </a:solidFill>
                  </a:tcPr>
                </a:tc>
                <a:tc>
                  <a:txBody>
                    <a:bodyPr/>
                    <a:lstStyle/>
                    <a:p>
                      <a:endParaRPr lang="en-US" dirty="0"/>
                    </a:p>
                  </a:txBody>
                  <a:tcPr>
                    <a:solidFill>
                      <a:srgbClr val="FFFFFF"/>
                    </a:solidFill>
                  </a:tcPr>
                </a:tc>
                <a:extLst>
                  <a:ext uri="{0D108BD9-81ED-4DB2-BD59-A6C34878D82A}">
                    <a16:rowId xmlns:a16="http://schemas.microsoft.com/office/drawing/2014/main" val="2979617290"/>
                  </a:ext>
                </a:extLst>
              </a:tr>
              <a:tr h="1704641">
                <a:tc>
                  <a:txBody>
                    <a:bodyPr/>
                    <a:lstStyle/>
                    <a:p>
                      <a:endParaRPr lang="en-US"/>
                    </a:p>
                  </a:txBody>
                  <a:tcPr>
                    <a:solidFill>
                      <a:srgbClr val="FFFFFF"/>
                    </a:solidFill>
                  </a:tcPr>
                </a:tc>
                <a:tc>
                  <a:txBody>
                    <a:bodyPr/>
                    <a:lstStyle/>
                    <a:p>
                      <a:endParaRPr lang="en-US"/>
                    </a:p>
                  </a:txBody>
                  <a:tcPr>
                    <a:solidFill>
                      <a:srgbClr val="FFFFFF"/>
                    </a:solidFill>
                  </a:tcPr>
                </a:tc>
                <a:tc>
                  <a:txBody>
                    <a:bodyPr/>
                    <a:lstStyle/>
                    <a:p>
                      <a:endParaRPr lang="en-US"/>
                    </a:p>
                  </a:txBody>
                  <a:tcPr>
                    <a:solidFill>
                      <a:srgbClr val="FFFFFF"/>
                    </a:solidFill>
                  </a:tcPr>
                </a:tc>
                <a:tc>
                  <a:txBody>
                    <a:bodyPr/>
                    <a:lstStyle/>
                    <a:p>
                      <a:endParaRPr lang="en-US"/>
                    </a:p>
                  </a:txBody>
                  <a:tcPr>
                    <a:solidFill>
                      <a:srgbClr val="FFFFFF"/>
                    </a:solidFill>
                  </a:tcPr>
                </a:tc>
                <a:tc>
                  <a:txBody>
                    <a:bodyPr/>
                    <a:lstStyle/>
                    <a:p>
                      <a:endParaRPr lang="en-US" dirty="0"/>
                    </a:p>
                  </a:txBody>
                  <a:tcPr>
                    <a:solidFill>
                      <a:srgbClr val="FFFFFF"/>
                    </a:solidFill>
                  </a:tcPr>
                </a:tc>
                <a:extLst>
                  <a:ext uri="{0D108BD9-81ED-4DB2-BD59-A6C34878D82A}">
                    <a16:rowId xmlns:a16="http://schemas.microsoft.com/office/drawing/2014/main" val="1697517687"/>
                  </a:ext>
                </a:extLst>
              </a:tr>
            </a:tbl>
          </a:graphicData>
        </a:graphic>
      </p:graphicFrame>
      <p:sp>
        <p:nvSpPr>
          <p:cNvPr id="4" name="Title 3">
            <a:extLst>
              <a:ext uri="{FF2B5EF4-FFF2-40B4-BE49-F238E27FC236}">
                <a16:creationId xmlns:a16="http://schemas.microsoft.com/office/drawing/2014/main" id="{A4CF0F29-3D2C-EA6C-9EA9-DAEE765497D6}"/>
              </a:ext>
            </a:extLst>
          </p:cNvPr>
          <p:cNvSpPr>
            <a:spLocks noGrp="1"/>
          </p:cNvSpPr>
          <p:nvPr>
            <p:ph type="title"/>
          </p:nvPr>
        </p:nvSpPr>
        <p:spPr>
          <a:xfrm>
            <a:off x="838200" y="18256"/>
            <a:ext cx="10515600" cy="934782"/>
          </a:xfrm>
        </p:spPr>
        <p:txBody>
          <a:bodyPr>
            <a:noAutofit/>
          </a:bodyPr>
          <a:lstStyle/>
          <a:p>
            <a:r>
              <a:rPr lang="en-US" dirty="0"/>
              <a:t>Temperature Sensor Selection</a:t>
            </a:r>
          </a:p>
        </p:txBody>
      </p:sp>
      <p:sp>
        <p:nvSpPr>
          <p:cNvPr id="12" name="Footer Placeholder 9">
            <a:extLst>
              <a:ext uri="{FF2B5EF4-FFF2-40B4-BE49-F238E27FC236}">
                <a16:creationId xmlns:a16="http://schemas.microsoft.com/office/drawing/2014/main" id="{F1B6FD52-FB2A-E875-0F41-AEF0EC07C2D3}"/>
              </a:ext>
            </a:extLst>
          </p:cNvPr>
          <p:cNvSpPr>
            <a:spLocks noGrp="1"/>
          </p:cNvSpPr>
          <p:nvPr>
            <p:ph type="ftr" sz="quarter" idx="11"/>
          </p:nvPr>
        </p:nvSpPr>
        <p:spPr>
          <a:xfrm>
            <a:off x="4376034" y="6398222"/>
            <a:ext cx="3439933" cy="276899"/>
          </a:xfrm>
        </p:spPr>
        <p:txBody>
          <a:bodyPr/>
          <a:lstStyle/>
          <a:p>
            <a:pPr algn="ctr"/>
            <a:r>
              <a:rPr lang="en-US" dirty="0"/>
              <a:t>Convectronics </a:t>
            </a:r>
            <a:r>
              <a:rPr lang="en-US" dirty="0">
                <a:sym typeface="Symbol" panose="05050102010706020507" pitchFamily="18" charset="2"/>
              </a:rPr>
              <a:t> Heaters, Sensors, Controls</a:t>
            </a:r>
            <a:endParaRPr lang="en-US" dirty="0"/>
          </a:p>
        </p:txBody>
      </p:sp>
      <p:sp>
        <p:nvSpPr>
          <p:cNvPr id="13" name="Footer Placeholder 9">
            <a:extLst>
              <a:ext uri="{FF2B5EF4-FFF2-40B4-BE49-F238E27FC236}">
                <a16:creationId xmlns:a16="http://schemas.microsoft.com/office/drawing/2014/main" id="{993FF6CC-52D9-3730-956C-F8D63C6F0EC4}"/>
              </a:ext>
            </a:extLst>
          </p:cNvPr>
          <p:cNvSpPr txBox="1">
            <a:spLocks/>
          </p:cNvSpPr>
          <p:nvPr/>
        </p:nvSpPr>
        <p:spPr>
          <a:xfrm>
            <a:off x="10319656" y="6398222"/>
            <a:ext cx="1567543" cy="2768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200" dirty="0">
                <a:solidFill>
                  <a:srgbClr val="AC1B27"/>
                </a:solidFill>
              </a:rPr>
              <a:t>convectronics.com</a:t>
            </a:r>
          </a:p>
        </p:txBody>
      </p:sp>
      <p:sp>
        <p:nvSpPr>
          <p:cNvPr id="3" name="TextBox 2">
            <a:extLst>
              <a:ext uri="{FF2B5EF4-FFF2-40B4-BE49-F238E27FC236}">
                <a16:creationId xmlns:a16="http://schemas.microsoft.com/office/drawing/2014/main" id="{96E11F72-5570-D511-9849-8EAE8F8FD0C4}"/>
              </a:ext>
            </a:extLst>
          </p:cNvPr>
          <p:cNvSpPr txBox="1"/>
          <p:nvPr/>
        </p:nvSpPr>
        <p:spPr>
          <a:xfrm>
            <a:off x="209660" y="1034401"/>
            <a:ext cx="3807079" cy="5509200"/>
          </a:xfrm>
          <a:prstGeom prst="rect">
            <a:avLst/>
          </a:prstGeom>
          <a:noFill/>
        </p:spPr>
        <p:txBody>
          <a:bodyPr wrap="square">
            <a:spAutoFit/>
          </a:bodyPr>
          <a:lstStyle/>
          <a:p>
            <a:pPr>
              <a:buNone/>
            </a:pPr>
            <a:r>
              <a:rPr lang="en-US" sz="1600" b="1" dirty="0"/>
              <a:t>Thermocouple &amp; RTD Designs:</a:t>
            </a:r>
          </a:p>
          <a:p>
            <a:pPr>
              <a:buNone/>
            </a:pPr>
            <a:endParaRPr lang="en-US" sz="1600" b="1" dirty="0"/>
          </a:p>
          <a:p>
            <a:pPr marL="285750" indent="-285750">
              <a:buFont typeface="Arial" panose="020B0604020202020204" pitchFamily="34" charset="0"/>
              <a:buChar char="•"/>
            </a:pPr>
            <a:r>
              <a:rPr lang="en-US" sz="1600" dirty="0"/>
              <a:t>Bare &amp; Insulated Wire</a:t>
            </a:r>
          </a:p>
          <a:p>
            <a:pPr marL="285750" indent="-285750">
              <a:buFont typeface="Arial" panose="020B0604020202020204" pitchFamily="34" charset="0"/>
              <a:buChar char="•"/>
            </a:pPr>
            <a:r>
              <a:rPr lang="en-US" sz="1600" dirty="0"/>
              <a:t>Beaded Ceramic/Wire</a:t>
            </a:r>
          </a:p>
          <a:p>
            <a:pPr marL="285750" indent="-285750">
              <a:buFont typeface="Arial" panose="020B0604020202020204" pitchFamily="34" charset="0"/>
              <a:buChar char="•"/>
            </a:pPr>
            <a:r>
              <a:rPr lang="en-US" sz="1600" dirty="0"/>
              <a:t>Tube &amp; Wire</a:t>
            </a:r>
          </a:p>
          <a:p>
            <a:pPr marL="285750" indent="-285750">
              <a:buFont typeface="Arial" panose="020B0604020202020204" pitchFamily="34" charset="0"/>
              <a:buChar char="•"/>
            </a:pPr>
            <a:r>
              <a:rPr lang="en-US" sz="1600" dirty="0"/>
              <a:t>Fixed Bayonet</a:t>
            </a:r>
          </a:p>
          <a:p>
            <a:pPr marL="285750" indent="-285750">
              <a:buFont typeface="Arial" panose="020B0604020202020204" pitchFamily="34" charset="0"/>
              <a:buChar char="•"/>
            </a:pPr>
            <a:r>
              <a:rPr lang="en-US" sz="1600" dirty="0"/>
              <a:t>Adjustable Bayonet</a:t>
            </a:r>
          </a:p>
          <a:p>
            <a:r>
              <a:rPr lang="en-US" sz="1600" dirty="0"/>
              <a:t>      (Tube, SSOB &amp; Armor)</a:t>
            </a:r>
          </a:p>
          <a:p>
            <a:pPr marL="285750" indent="-285750">
              <a:buFont typeface="Arial" panose="020B0604020202020204" pitchFamily="34" charset="0"/>
              <a:buChar char="•"/>
            </a:pPr>
            <a:r>
              <a:rPr lang="en-US" sz="1600" dirty="0"/>
              <a:t>Nozzle Style</a:t>
            </a:r>
          </a:p>
          <a:p>
            <a:pPr marL="285750" indent="-285750">
              <a:buFont typeface="Arial" panose="020B0604020202020204" pitchFamily="34" charset="0"/>
              <a:buChar char="•"/>
            </a:pPr>
            <a:r>
              <a:rPr lang="en-US" sz="1600" dirty="0"/>
              <a:t>Bolt Style</a:t>
            </a:r>
          </a:p>
          <a:p>
            <a:pPr marL="285750" indent="-285750">
              <a:buFont typeface="Arial" panose="020B0604020202020204" pitchFamily="34" charset="0"/>
              <a:buChar char="•"/>
            </a:pPr>
            <a:r>
              <a:rPr lang="en-US" sz="1600" dirty="0"/>
              <a:t>Mineral Insulated w/ connectors</a:t>
            </a:r>
          </a:p>
          <a:p>
            <a:pPr marL="285750" indent="-285750">
              <a:buFont typeface="Arial" panose="020B0604020202020204" pitchFamily="34" charset="0"/>
              <a:buChar char="•"/>
            </a:pPr>
            <a:r>
              <a:rPr lang="en-US" sz="1600" dirty="0"/>
              <a:t>Mineral Insulated w/ transitions </a:t>
            </a:r>
          </a:p>
          <a:p>
            <a:r>
              <a:rPr lang="en-US" sz="1600" dirty="0"/>
              <a:t>      and wire</a:t>
            </a:r>
          </a:p>
          <a:p>
            <a:pPr marL="285750" indent="-285750">
              <a:buFont typeface="Arial" panose="020B0604020202020204" pitchFamily="34" charset="0"/>
              <a:buChar char="•"/>
            </a:pPr>
            <a:r>
              <a:rPr lang="en-US" sz="1600" dirty="0"/>
              <a:t>Industrial Head/Block Type</a:t>
            </a:r>
          </a:p>
          <a:p>
            <a:pPr marL="285750" indent="-285750">
              <a:buFont typeface="Arial" panose="020B0604020202020204" pitchFamily="34" charset="0"/>
              <a:buChar char="•"/>
            </a:pPr>
            <a:r>
              <a:rPr lang="en-US" sz="1600" dirty="0"/>
              <a:t>Paddle Type</a:t>
            </a:r>
          </a:p>
          <a:p>
            <a:pPr marL="285750" indent="-285750">
              <a:buFont typeface="Arial" panose="020B0604020202020204" pitchFamily="34" charset="0"/>
              <a:buChar char="•"/>
            </a:pPr>
            <a:r>
              <a:rPr lang="en-US" sz="1600" dirty="0"/>
              <a:t>Lug and Washer Styles</a:t>
            </a:r>
          </a:p>
          <a:p>
            <a:pPr marL="285750" indent="-285750">
              <a:buFont typeface="Arial" panose="020B0604020202020204" pitchFamily="34" charset="0"/>
              <a:buChar char="•"/>
            </a:pPr>
            <a:r>
              <a:rPr lang="en-US" sz="1600" dirty="0"/>
              <a:t>Bare Ribbon</a:t>
            </a:r>
          </a:p>
          <a:p>
            <a:pPr marL="285750" indent="-285750">
              <a:buFont typeface="Arial" panose="020B0604020202020204" pitchFamily="34" charset="0"/>
              <a:buChar char="•"/>
            </a:pPr>
            <a:r>
              <a:rPr lang="en-US" sz="1600" dirty="0"/>
              <a:t>Refractory Metal/Ceramic</a:t>
            </a:r>
          </a:p>
          <a:p>
            <a:pPr marL="285750" indent="-285750">
              <a:buFont typeface="Arial" panose="020B0604020202020204" pitchFamily="34" charset="0"/>
              <a:buChar char="•"/>
            </a:pPr>
            <a:r>
              <a:rPr lang="en-US" sz="1600" dirty="0"/>
              <a:t>Noble Metals</a:t>
            </a:r>
          </a:p>
          <a:p>
            <a:pPr marL="285750" indent="-285750">
              <a:buFont typeface="Arial" panose="020B0604020202020204" pitchFamily="34" charset="0"/>
              <a:buChar char="•"/>
            </a:pPr>
            <a:r>
              <a:rPr lang="en-US" sz="1600" dirty="0"/>
              <a:t>Base Metals</a:t>
            </a:r>
          </a:p>
          <a:p>
            <a:pPr>
              <a:buNone/>
            </a:pPr>
            <a:r>
              <a:rPr lang="en-US" sz="1600" b="1" dirty="0"/>
              <a:t>Just to name a few…</a:t>
            </a:r>
          </a:p>
          <a:p>
            <a:endParaRPr lang="en-US" sz="1600" dirty="0"/>
          </a:p>
        </p:txBody>
      </p:sp>
      <p:pic>
        <p:nvPicPr>
          <p:cNvPr id="7" name="Picture 6">
            <a:extLst>
              <a:ext uri="{FF2B5EF4-FFF2-40B4-BE49-F238E27FC236}">
                <a16:creationId xmlns:a16="http://schemas.microsoft.com/office/drawing/2014/main" id="{6A174FAB-4927-A1B5-7534-35C0E256DF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430052">
            <a:off x="5994719" y="763427"/>
            <a:ext cx="3283396" cy="2623648"/>
          </a:xfrm>
          <a:prstGeom prst="rect">
            <a:avLst/>
          </a:prstGeom>
        </p:spPr>
      </p:pic>
      <p:pic>
        <p:nvPicPr>
          <p:cNvPr id="9" name="Picture 8">
            <a:extLst>
              <a:ext uri="{FF2B5EF4-FFF2-40B4-BE49-F238E27FC236}">
                <a16:creationId xmlns:a16="http://schemas.microsoft.com/office/drawing/2014/main" id="{18CAC9DF-B794-AB20-35B6-38C8D00553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220992">
            <a:off x="3728257" y="4525204"/>
            <a:ext cx="1511559" cy="2015412"/>
          </a:xfrm>
          <a:prstGeom prst="rect">
            <a:avLst/>
          </a:prstGeom>
        </p:spPr>
      </p:pic>
      <p:pic>
        <p:nvPicPr>
          <p:cNvPr id="15" name="Picture 14">
            <a:extLst>
              <a:ext uri="{FF2B5EF4-FFF2-40B4-BE49-F238E27FC236}">
                <a16:creationId xmlns:a16="http://schemas.microsoft.com/office/drawing/2014/main" id="{6F9F181C-9A9C-4505-3EF7-E215383A6F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626800">
            <a:off x="3651178" y="1011995"/>
            <a:ext cx="1477479" cy="1969972"/>
          </a:xfrm>
          <a:prstGeom prst="rect">
            <a:avLst/>
          </a:prstGeom>
        </p:spPr>
      </p:pic>
      <p:pic>
        <p:nvPicPr>
          <p:cNvPr id="29" name="Picture 28">
            <a:extLst>
              <a:ext uri="{FF2B5EF4-FFF2-40B4-BE49-F238E27FC236}">
                <a16:creationId xmlns:a16="http://schemas.microsoft.com/office/drawing/2014/main" id="{C4EA9570-8F09-95D3-DE60-27B1A5051C0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7649195">
            <a:off x="8405855" y="1416808"/>
            <a:ext cx="2363041" cy="1330990"/>
          </a:xfrm>
          <a:prstGeom prst="rect">
            <a:avLst/>
          </a:prstGeom>
        </p:spPr>
      </p:pic>
      <p:pic>
        <p:nvPicPr>
          <p:cNvPr id="33" name="Picture 32">
            <a:extLst>
              <a:ext uri="{FF2B5EF4-FFF2-40B4-BE49-F238E27FC236}">
                <a16:creationId xmlns:a16="http://schemas.microsoft.com/office/drawing/2014/main" id="{3A5B0719-5CF8-B4C1-05C8-BC3323C27E7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8960949">
            <a:off x="8360866" y="4824803"/>
            <a:ext cx="2065165" cy="1102307"/>
          </a:xfrm>
          <a:prstGeom prst="rect">
            <a:avLst/>
          </a:prstGeom>
        </p:spPr>
      </p:pic>
      <p:pic>
        <p:nvPicPr>
          <p:cNvPr id="35" name="Picture 34">
            <a:extLst>
              <a:ext uri="{FF2B5EF4-FFF2-40B4-BE49-F238E27FC236}">
                <a16:creationId xmlns:a16="http://schemas.microsoft.com/office/drawing/2014/main" id="{804B498A-51ED-C8EC-2B2D-3C56305FC23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8682493">
            <a:off x="5033585" y="1445539"/>
            <a:ext cx="2246755" cy="1063197"/>
          </a:xfrm>
          <a:prstGeom prst="rect">
            <a:avLst/>
          </a:prstGeom>
        </p:spPr>
      </p:pic>
      <p:pic>
        <p:nvPicPr>
          <p:cNvPr id="37" name="Picture 36">
            <a:extLst>
              <a:ext uri="{FF2B5EF4-FFF2-40B4-BE49-F238E27FC236}">
                <a16:creationId xmlns:a16="http://schemas.microsoft.com/office/drawing/2014/main" id="{9A0288F2-C4AF-CB5A-ED4F-9819EA58E510}"/>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rot="10155972">
            <a:off x="4038387" y="4479801"/>
            <a:ext cx="3800610" cy="1798503"/>
          </a:xfrm>
          <a:prstGeom prst="rect">
            <a:avLst/>
          </a:prstGeom>
        </p:spPr>
      </p:pic>
      <p:pic>
        <p:nvPicPr>
          <p:cNvPr id="39" name="Picture 38">
            <a:extLst>
              <a:ext uri="{FF2B5EF4-FFF2-40B4-BE49-F238E27FC236}">
                <a16:creationId xmlns:a16="http://schemas.microsoft.com/office/drawing/2014/main" id="{09F6ECD2-67CB-7CA1-104D-B1F1B941AB5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20344529">
            <a:off x="3704382" y="2853942"/>
            <a:ext cx="1425930" cy="1901240"/>
          </a:xfrm>
          <a:prstGeom prst="rect">
            <a:avLst/>
          </a:prstGeom>
        </p:spPr>
      </p:pic>
      <p:pic>
        <p:nvPicPr>
          <p:cNvPr id="41" name="Picture 40">
            <a:extLst>
              <a:ext uri="{FF2B5EF4-FFF2-40B4-BE49-F238E27FC236}">
                <a16:creationId xmlns:a16="http://schemas.microsoft.com/office/drawing/2014/main" id="{6F3F8243-6827-6B7E-5B02-9139F2F5F1D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9620964">
            <a:off x="8297102" y="2794214"/>
            <a:ext cx="2615783" cy="1640557"/>
          </a:xfrm>
          <a:prstGeom prst="rect">
            <a:avLst/>
          </a:prstGeom>
        </p:spPr>
      </p:pic>
      <p:pic>
        <p:nvPicPr>
          <p:cNvPr id="43" name="Picture 42">
            <a:extLst>
              <a:ext uri="{FF2B5EF4-FFF2-40B4-BE49-F238E27FC236}">
                <a16:creationId xmlns:a16="http://schemas.microsoft.com/office/drawing/2014/main" id="{D6178CA7-DA18-5DB5-2A1B-BDB984E30397}"/>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rot="954378">
            <a:off x="5475091" y="2838255"/>
            <a:ext cx="1462115" cy="1932612"/>
          </a:xfrm>
          <a:prstGeom prst="rect">
            <a:avLst/>
          </a:prstGeom>
        </p:spPr>
      </p:pic>
      <p:pic>
        <p:nvPicPr>
          <p:cNvPr id="45" name="Picture 44">
            <a:extLst>
              <a:ext uri="{FF2B5EF4-FFF2-40B4-BE49-F238E27FC236}">
                <a16:creationId xmlns:a16="http://schemas.microsoft.com/office/drawing/2014/main" id="{10720B1B-16FF-ABF5-35BC-E47BD01D69AE}"/>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2232313">
            <a:off x="6778210" y="2755353"/>
            <a:ext cx="1521650" cy="2028866"/>
          </a:xfrm>
          <a:prstGeom prst="rect">
            <a:avLst/>
          </a:prstGeom>
        </p:spPr>
      </p:pic>
      <p:pic>
        <p:nvPicPr>
          <p:cNvPr id="47" name="Picture 46">
            <a:extLst>
              <a:ext uri="{FF2B5EF4-FFF2-40B4-BE49-F238E27FC236}">
                <a16:creationId xmlns:a16="http://schemas.microsoft.com/office/drawing/2014/main" id="{DA73DF9E-F6D7-2C1D-2F8A-329698FA0F1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rot="8571009">
            <a:off x="10170795" y="2787891"/>
            <a:ext cx="2142963" cy="1607222"/>
          </a:xfrm>
          <a:prstGeom prst="rect">
            <a:avLst/>
          </a:prstGeom>
        </p:spPr>
      </p:pic>
      <p:pic>
        <p:nvPicPr>
          <p:cNvPr id="16" name="Picture 15">
            <a:extLst>
              <a:ext uri="{FF2B5EF4-FFF2-40B4-BE49-F238E27FC236}">
                <a16:creationId xmlns:a16="http://schemas.microsoft.com/office/drawing/2014/main" id="{05A92A9F-EEF2-B953-997B-14E57E2C4B53}"/>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rot="18883671">
            <a:off x="9750175" y="4391589"/>
            <a:ext cx="2879009" cy="2204759"/>
          </a:xfrm>
          <a:prstGeom prst="rect">
            <a:avLst/>
          </a:prstGeom>
        </p:spPr>
      </p:pic>
      <p:pic>
        <p:nvPicPr>
          <p:cNvPr id="19" name="Picture 18">
            <a:extLst>
              <a:ext uri="{FF2B5EF4-FFF2-40B4-BE49-F238E27FC236}">
                <a16:creationId xmlns:a16="http://schemas.microsoft.com/office/drawing/2014/main" id="{B8CC7F9C-389A-27A9-3546-E923E29BF71A}"/>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rot="8554252">
            <a:off x="10092162" y="1241638"/>
            <a:ext cx="2016299" cy="1318233"/>
          </a:xfrm>
          <a:prstGeom prst="rect">
            <a:avLst/>
          </a:prstGeom>
        </p:spPr>
      </p:pic>
      <p:pic>
        <p:nvPicPr>
          <p:cNvPr id="21" name="Picture 20">
            <a:extLst>
              <a:ext uri="{FF2B5EF4-FFF2-40B4-BE49-F238E27FC236}">
                <a16:creationId xmlns:a16="http://schemas.microsoft.com/office/drawing/2014/main" id="{7179AF81-6F96-85E4-7951-81A14A94578E}"/>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842201" y="4434022"/>
            <a:ext cx="2114687" cy="1689773"/>
          </a:xfrm>
          <a:prstGeom prst="rect">
            <a:avLst/>
          </a:prstGeom>
        </p:spPr>
      </p:pic>
    </p:spTree>
    <p:extLst>
      <p:ext uri="{BB962C8B-B14F-4D97-AF65-F5344CB8AC3E}">
        <p14:creationId xmlns:p14="http://schemas.microsoft.com/office/powerpoint/2010/main" val="684127602"/>
      </p:ext>
    </p:extLst>
  </p:cSld>
  <p:clrMapOvr>
    <a:masterClrMapping/>
  </p:clrMapOvr>
  <mc:AlternateContent xmlns:mc="http://schemas.openxmlformats.org/markup-compatibility/2006" xmlns:p14="http://schemas.microsoft.com/office/powerpoint/2010/main">
    <mc:Choice Requires="p14">
      <p:transition spd="slow" p14:dur="2000" advTm="28000"/>
    </mc:Choice>
    <mc:Fallback xmlns="">
      <p:transition spd="slow" advTm="28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 calcmode="lin" valueType="num">
                                      <p:cBhvr additive="base">
                                        <p:cTn id="1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3"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calcmode="lin" valueType="num">
                                      <p:cBhvr additive="base">
                                        <p:cTn id="1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8"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par>
                          <p:cTn id="19" fill="hold">
                            <p:stCondLst>
                              <p:cond delay="3000"/>
                            </p:stCondLst>
                            <p:childTnLst>
                              <p:par>
                                <p:cTn id="20" presetID="2" presetClass="entr" presetSubtype="4" fill="hold" nodeType="after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 calcmode="lin" valueType="num">
                                      <p:cBhvr additive="base">
                                        <p:cTn id="2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3"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par>
                          <p:cTn id="24" fill="hold">
                            <p:stCondLst>
                              <p:cond delay="4000"/>
                            </p:stCondLst>
                            <p:childTnLst>
                              <p:par>
                                <p:cTn id="25" presetID="2" presetClass="entr" presetSubtype="4" fill="hold" nodeType="after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1000" fill="hold"/>
                                        <p:tgtEl>
                                          <p:spTgt spid="3">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par>
                          <p:cTn id="33" fill="hold">
                            <p:stCondLst>
                              <p:cond delay="5000"/>
                            </p:stCondLst>
                            <p:childTnLst>
                              <p:par>
                                <p:cTn id="34" presetID="2" presetClass="entr" presetSubtype="4" fill="hold" nodeType="afterEffect">
                                  <p:stCondLst>
                                    <p:cond delay="0"/>
                                  </p:stCondLst>
                                  <p:childTnLst>
                                    <p:set>
                                      <p:cBhvr>
                                        <p:cTn id="35" dur="1" fill="hold">
                                          <p:stCondLst>
                                            <p:cond delay="0"/>
                                          </p:stCondLst>
                                        </p:cTn>
                                        <p:tgtEl>
                                          <p:spTgt spid="3">
                                            <p:txEl>
                                              <p:pRg st="8" end="8"/>
                                            </p:txEl>
                                          </p:spTgt>
                                        </p:tgtEl>
                                        <p:attrNameLst>
                                          <p:attrName>style.visibility</p:attrName>
                                        </p:attrNameLst>
                                      </p:cBhvr>
                                      <p:to>
                                        <p:strVal val="visible"/>
                                      </p:to>
                                    </p:set>
                                    <p:anim calcmode="lin" valueType="num">
                                      <p:cBhvr additive="base">
                                        <p:cTn id="36"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7" dur="10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par>
                          <p:cTn id="38" fill="hold">
                            <p:stCondLst>
                              <p:cond delay="6000"/>
                            </p:stCondLst>
                            <p:childTnLst>
                              <p:par>
                                <p:cTn id="39" presetID="2" presetClass="entr" presetSubtype="4" fill="hold" nodeType="afterEffect">
                                  <p:stCondLst>
                                    <p:cond delay="0"/>
                                  </p:stCondLst>
                                  <p:childTnLst>
                                    <p:set>
                                      <p:cBhvr>
                                        <p:cTn id="40" dur="1" fill="hold">
                                          <p:stCondLst>
                                            <p:cond delay="0"/>
                                          </p:stCondLst>
                                        </p:cTn>
                                        <p:tgtEl>
                                          <p:spTgt spid="3">
                                            <p:txEl>
                                              <p:pRg st="9" end="9"/>
                                            </p:txEl>
                                          </p:spTgt>
                                        </p:tgtEl>
                                        <p:attrNameLst>
                                          <p:attrName>style.visibility</p:attrName>
                                        </p:attrNameLst>
                                      </p:cBhvr>
                                      <p:to>
                                        <p:strVal val="visible"/>
                                      </p:to>
                                    </p:set>
                                    <p:anim calcmode="lin" valueType="num">
                                      <p:cBhvr additive="base">
                                        <p:cTn id="4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2" dur="10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par>
                          <p:cTn id="43" fill="hold">
                            <p:stCondLst>
                              <p:cond delay="7000"/>
                            </p:stCondLst>
                            <p:childTnLst>
                              <p:par>
                                <p:cTn id="44" presetID="2" presetClass="entr" presetSubtype="4" fill="hold" nodeType="afterEffect">
                                  <p:stCondLst>
                                    <p:cond delay="0"/>
                                  </p:stCondLst>
                                  <p:childTnLst>
                                    <p:set>
                                      <p:cBhvr>
                                        <p:cTn id="45" dur="1" fill="hold">
                                          <p:stCondLst>
                                            <p:cond delay="0"/>
                                          </p:stCondLst>
                                        </p:cTn>
                                        <p:tgtEl>
                                          <p:spTgt spid="3">
                                            <p:txEl>
                                              <p:pRg st="10" end="10"/>
                                            </p:txEl>
                                          </p:spTgt>
                                        </p:tgtEl>
                                        <p:attrNameLst>
                                          <p:attrName>style.visibility</p:attrName>
                                        </p:attrNameLst>
                                      </p:cBhvr>
                                      <p:to>
                                        <p:strVal val="visible"/>
                                      </p:to>
                                    </p:set>
                                    <p:anim calcmode="lin" valueType="num">
                                      <p:cBhvr additive="base">
                                        <p:cTn id="46"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7" dur="10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par>
                          <p:cTn id="48" fill="hold">
                            <p:stCondLst>
                              <p:cond delay="8000"/>
                            </p:stCondLst>
                            <p:childTnLst>
                              <p:par>
                                <p:cTn id="49" presetID="2" presetClass="entr" presetSubtype="4" fill="hold" nodeType="after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anim calcmode="lin" valueType="num">
                                      <p:cBhvr additive="base">
                                        <p:cTn id="51"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2" dur="1000" fill="hold"/>
                                        <p:tgtEl>
                                          <p:spTgt spid="3">
                                            <p:txEl>
                                              <p:pRg st="11" end="11"/>
                                            </p:txEl>
                                          </p:spTgt>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anim calcmode="lin" valueType="num">
                                      <p:cBhvr additive="base">
                                        <p:cTn id="55"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56" dur="10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par>
                          <p:cTn id="57" fill="hold">
                            <p:stCondLst>
                              <p:cond delay="9000"/>
                            </p:stCondLst>
                            <p:childTnLst>
                              <p:par>
                                <p:cTn id="58" presetID="2" presetClass="entr" presetSubtype="4" fill="hold" nodeType="afterEffect">
                                  <p:stCondLst>
                                    <p:cond delay="0"/>
                                  </p:stCondLst>
                                  <p:childTnLst>
                                    <p:set>
                                      <p:cBhvr>
                                        <p:cTn id="59" dur="1" fill="hold">
                                          <p:stCondLst>
                                            <p:cond delay="0"/>
                                          </p:stCondLst>
                                        </p:cTn>
                                        <p:tgtEl>
                                          <p:spTgt spid="3">
                                            <p:txEl>
                                              <p:pRg st="13" end="13"/>
                                            </p:txEl>
                                          </p:spTgt>
                                        </p:tgtEl>
                                        <p:attrNameLst>
                                          <p:attrName>style.visibility</p:attrName>
                                        </p:attrNameLst>
                                      </p:cBhvr>
                                      <p:to>
                                        <p:strVal val="visible"/>
                                      </p:to>
                                    </p:set>
                                    <p:anim calcmode="lin" valueType="num">
                                      <p:cBhvr additive="base">
                                        <p:cTn id="60" dur="10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61" dur="10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par>
                          <p:cTn id="62" fill="hold">
                            <p:stCondLst>
                              <p:cond delay="10000"/>
                            </p:stCondLst>
                            <p:childTnLst>
                              <p:par>
                                <p:cTn id="63" presetID="2" presetClass="entr" presetSubtype="4" fill="hold" nodeType="afterEffect">
                                  <p:stCondLst>
                                    <p:cond delay="0"/>
                                  </p:stCondLst>
                                  <p:childTnLst>
                                    <p:set>
                                      <p:cBhvr>
                                        <p:cTn id="64" dur="1" fill="hold">
                                          <p:stCondLst>
                                            <p:cond delay="0"/>
                                          </p:stCondLst>
                                        </p:cTn>
                                        <p:tgtEl>
                                          <p:spTgt spid="3">
                                            <p:txEl>
                                              <p:pRg st="14" end="14"/>
                                            </p:txEl>
                                          </p:spTgt>
                                        </p:tgtEl>
                                        <p:attrNameLst>
                                          <p:attrName>style.visibility</p:attrName>
                                        </p:attrNameLst>
                                      </p:cBhvr>
                                      <p:to>
                                        <p:strVal val="visible"/>
                                      </p:to>
                                    </p:set>
                                    <p:anim calcmode="lin" valueType="num">
                                      <p:cBhvr additive="base">
                                        <p:cTn id="65" dur="10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66" dur="1000" fill="hold"/>
                                        <p:tgtEl>
                                          <p:spTgt spid="3">
                                            <p:txEl>
                                              <p:pRg st="14" end="14"/>
                                            </p:txEl>
                                          </p:spTgt>
                                        </p:tgtEl>
                                        <p:attrNameLst>
                                          <p:attrName>ppt_y</p:attrName>
                                        </p:attrNameLst>
                                      </p:cBhvr>
                                      <p:tavLst>
                                        <p:tav tm="0">
                                          <p:val>
                                            <p:strVal val="1+#ppt_h/2"/>
                                          </p:val>
                                        </p:tav>
                                        <p:tav tm="100000">
                                          <p:val>
                                            <p:strVal val="#ppt_y"/>
                                          </p:val>
                                        </p:tav>
                                      </p:tavLst>
                                    </p:anim>
                                  </p:childTnLst>
                                </p:cTn>
                              </p:par>
                            </p:childTnLst>
                          </p:cTn>
                        </p:par>
                        <p:par>
                          <p:cTn id="67" fill="hold">
                            <p:stCondLst>
                              <p:cond delay="11000"/>
                            </p:stCondLst>
                            <p:childTnLst>
                              <p:par>
                                <p:cTn id="68" presetID="2" presetClass="entr" presetSubtype="4" fill="hold" nodeType="afterEffect">
                                  <p:stCondLst>
                                    <p:cond delay="0"/>
                                  </p:stCondLst>
                                  <p:childTnLst>
                                    <p:set>
                                      <p:cBhvr>
                                        <p:cTn id="69" dur="1" fill="hold">
                                          <p:stCondLst>
                                            <p:cond delay="0"/>
                                          </p:stCondLst>
                                        </p:cTn>
                                        <p:tgtEl>
                                          <p:spTgt spid="3">
                                            <p:txEl>
                                              <p:pRg st="15" end="15"/>
                                            </p:txEl>
                                          </p:spTgt>
                                        </p:tgtEl>
                                        <p:attrNameLst>
                                          <p:attrName>style.visibility</p:attrName>
                                        </p:attrNameLst>
                                      </p:cBhvr>
                                      <p:to>
                                        <p:strVal val="visible"/>
                                      </p:to>
                                    </p:set>
                                    <p:anim calcmode="lin" valueType="num">
                                      <p:cBhvr additive="base">
                                        <p:cTn id="70" dur="1000" fill="hold"/>
                                        <p:tgtEl>
                                          <p:spTgt spid="3">
                                            <p:txEl>
                                              <p:pRg st="15" end="15"/>
                                            </p:txEl>
                                          </p:spTgt>
                                        </p:tgtEl>
                                        <p:attrNameLst>
                                          <p:attrName>ppt_x</p:attrName>
                                        </p:attrNameLst>
                                      </p:cBhvr>
                                      <p:tavLst>
                                        <p:tav tm="0">
                                          <p:val>
                                            <p:strVal val="#ppt_x"/>
                                          </p:val>
                                        </p:tav>
                                        <p:tav tm="100000">
                                          <p:val>
                                            <p:strVal val="#ppt_x"/>
                                          </p:val>
                                        </p:tav>
                                      </p:tavLst>
                                    </p:anim>
                                    <p:anim calcmode="lin" valueType="num">
                                      <p:cBhvr additive="base">
                                        <p:cTn id="71" dur="1000" fill="hold"/>
                                        <p:tgtEl>
                                          <p:spTgt spid="3">
                                            <p:txEl>
                                              <p:pRg st="15" end="15"/>
                                            </p:txEl>
                                          </p:spTgt>
                                        </p:tgtEl>
                                        <p:attrNameLst>
                                          <p:attrName>ppt_y</p:attrName>
                                        </p:attrNameLst>
                                      </p:cBhvr>
                                      <p:tavLst>
                                        <p:tav tm="0">
                                          <p:val>
                                            <p:strVal val="1+#ppt_h/2"/>
                                          </p:val>
                                        </p:tav>
                                        <p:tav tm="100000">
                                          <p:val>
                                            <p:strVal val="#ppt_y"/>
                                          </p:val>
                                        </p:tav>
                                      </p:tavLst>
                                    </p:anim>
                                  </p:childTnLst>
                                </p:cTn>
                              </p:par>
                            </p:childTnLst>
                          </p:cTn>
                        </p:par>
                        <p:par>
                          <p:cTn id="72" fill="hold">
                            <p:stCondLst>
                              <p:cond delay="12000"/>
                            </p:stCondLst>
                            <p:childTnLst>
                              <p:par>
                                <p:cTn id="73" presetID="2" presetClass="entr" presetSubtype="4" fill="hold" nodeType="afterEffect">
                                  <p:stCondLst>
                                    <p:cond delay="0"/>
                                  </p:stCondLst>
                                  <p:childTnLst>
                                    <p:set>
                                      <p:cBhvr>
                                        <p:cTn id="74" dur="1" fill="hold">
                                          <p:stCondLst>
                                            <p:cond delay="0"/>
                                          </p:stCondLst>
                                        </p:cTn>
                                        <p:tgtEl>
                                          <p:spTgt spid="3">
                                            <p:txEl>
                                              <p:pRg st="16" end="16"/>
                                            </p:txEl>
                                          </p:spTgt>
                                        </p:tgtEl>
                                        <p:attrNameLst>
                                          <p:attrName>style.visibility</p:attrName>
                                        </p:attrNameLst>
                                      </p:cBhvr>
                                      <p:to>
                                        <p:strVal val="visible"/>
                                      </p:to>
                                    </p:set>
                                    <p:anim calcmode="lin" valueType="num">
                                      <p:cBhvr additive="base">
                                        <p:cTn id="75" dur="1000" fill="hold"/>
                                        <p:tgtEl>
                                          <p:spTgt spid="3">
                                            <p:txEl>
                                              <p:pRg st="16" end="16"/>
                                            </p:txEl>
                                          </p:spTgt>
                                        </p:tgtEl>
                                        <p:attrNameLst>
                                          <p:attrName>ppt_x</p:attrName>
                                        </p:attrNameLst>
                                      </p:cBhvr>
                                      <p:tavLst>
                                        <p:tav tm="0">
                                          <p:val>
                                            <p:strVal val="#ppt_x"/>
                                          </p:val>
                                        </p:tav>
                                        <p:tav tm="100000">
                                          <p:val>
                                            <p:strVal val="#ppt_x"/>
                                          </p:val>
                                        </p:tav>
                                      </p:tavLst>
                                    </p:anim>
                                    <p:anim calcmode="lin" valueType="num">
                                      <p:cBhvr additive="base">
                                        <p:cTn id="76" dur="1000" fill="hold"/>
                                        <p:tgtEl>
                                          <p:spTgt spid="3">
                                            <p:txEl>
                                              <p:pRg st="16" end="16"/>
                                            </p:txEl>
                                          </p:spTgt>
                                        </p:tgtEl>
                                        <p:attrNameLst>
                                          <p:attrName>ppt_y</p:attrName>
                                        </p:attrNameLst>
                                      </p:cBhvr>
                                      <p:tavLst>
                                        <p:tav tm="0">
                                          <p:val>
                                            <p:strVal val="1+#ppt_h/2"/>
                                          </p:val>
                                        </p:tav>
                                        <p:tav tm="100000">
                                          <p:val>
                                            <p:strVal val="#ppt_y"/>
                                          </p:val>
                                        </p:tav>
                                      </p:tavLst>
                                    </p:anim>
                                  </p:childTnLst>
                                </p:cTn>
                              </p:par>
                            </p:childTnLst>
                          </p:cTn>
                        </p:par>
                        <p:par>
                          <p:cTn id="77" fill="hold">
                            <p:stCondLst>
                              <p:cond delay="13000"/>
                            </p:stCondLst>
                            <p:childTnLst>
                              <p:par>
                                <p:cTn id="78" presetID="2" presetClass="entr" presetSubtype="4" fill="hold" nodeType="afterEffect">
                                  <p:stCondLst>
                                    <p:cond delay="0"/>
                                  </p:stCondLst>
                                  <p:childTnLst>
                                    <p:set>
                                      <p:cBhvr>
                                        <p:cTn id="79" dur="1" fill="hold">
                                          <p:stCondLst>
                                            <p:cond delay="0"/>
                                          </p:stCondLst>
                                        </p:cTn>
                                        <p:tgtEl>
                                          <p:spTgt spid="3">
                                            <p:txEl>
                                              <p:pRg st="17" end="17"/>
                                            </p:txEl>
                                          </p:spTgt>
                                        </p:tgtEl>
                                        <p:attrNameLst>
                                          <p:attrName>style.visibility</p:attrName>
                                        </p:attrNameLst>
                                      </p:cBhvr>
                                      <p:to>
                                        <p:strVal val="visible"/>
                                      </p:to>
                                    </p:set>
                                    <p:anim calcmode="lin" valueType="num">
                                      <p:cBhvr additive="base">
                                        <p:cTn id="80" dur="1000" fill="hold"/>
                                        <p:tgtEl>
                                          <p:spTgt spid="3">
                                            <p:txEl>
                                              <p:pRg st="17" end="17"/>
                                            </p:txEl>
                                          </p:spTgt>
                                        </p:tgtEl>
                                        <p:attrNameLst>
                                          <p:attrName>ppt_x</p:attrName>
                                        </p:attrNameLst>
                                      </p:cBhvr>
                                      <p:tavLst>
                                        <p:tav tm="0">
                                          <p:val>
                                            <p:strVal val="#ppt_x"/>
                                          </p:val>
                                        </p:tav>
                                        <p:tav tm="100000">
                                          <p:val>
                                            <p:strVal val="#ppt_x"/>
                                          </p:val>
                                        </p:tav>
                                      </p:tavLst>
                                    </p:anim>
                                    <p:anim calcmode="lin" valueType="num">
                                      <p:cBhvr additive="base">
                                        <p:cTn id="81" dur="1000" fill="hold"/>
                                        <p:tgtEl>
                                          <p:spTgt spid="3">
                                            <p:txEl>
                                              <p:pRg st="17" end="17"/>
                                            </p:txEl>
                                          </p:spTgt>
                                        </p:tgtEl>
                                        <p:attrNameLst>
                                          <p:attrName>ppt_y</p:attrName>
                                        </p:attrNameLst>
                                      </p:cBhvr>
                                      <p:tavLst>
                                        <p:tav tm="0">
                                          <p:val>
                                            <p:strVal val="1+#ppt_h/2"/>
                                          </p:val>
                                        </p:tav>
                                        <p:tav tm="100000">
                                          <p:val>
                                            <p:strVal val="#ppt_y"/>
                                          </p:val>
                                        </p:tav>
                                      </p:tavLst>
                                    </p:anim>
                                  </p:childTnLst>
                                </p:cTn>
                              </p:par>
                            </p:childTnLst>
                          </p:cTn>
                        </p:par>
                        <p:par>
                          <p:cTn id="82" fill="hold">
                            <p:stCondLst>
                              <p:cond delay="14000"/>
                            </p:stCondLst>
                            <p:childTnLst>
                              <p:par>
                                <p:cTn id="83" presetID="2" presetClass="entr" presetSubtype="4" fill="hold" nodeType="afterEffect">
                                  <p:stCondLst>
                                    <p:cond delay="0"/>
                                  </p:stCondLst>
                                  <p:childTnLst>
                                    <p:set>
                                      <p:cBhvr>
                                        <p:cTn id="84" dur="1" fill="hold">
                                          <p:stCondLst>
                                            <p:cond delay="0"/>
                                          </p:stCondLst>
                                        </p:cTn>
                                        <p:tgtEl>
                                          <p:spTgt spid="3">
                                            <p:txEl>
                                              <p:pRg st="18" end="18"/>
                                            </p:txEl>
                                          </p:spTgt>
                                        </p:tgtEl>
                                        <p:attrNameLst>
                                          <p:attrName>style.visibility</p:attrName>
                                        </p:attrNameLst>
                                      </p:cBhvr>
                                      <p:to>
                                        <p:strVal val="visible"/>
                                      </p:to>
                                    </p:set>
                                    <p:anim calcmode="lin" valueType="num">
                                      <p:cBhvr additive="base">
                                        <p:cTn id="85" dur="1000" fill="hold"/>
                                        <p:tgtEl>
                                          <p:spTgt spid="3">
                                            <p:txEl>
                                              <p:pRg st="18" end="18"/>
                                            </p:txEl>
                                          </p:spTgt>
                                        </p:tgtEl>
                                        <p:attrNameLst>
                                          <p:attrName>ppt_x</p:attrName>
                                        </p:attrNameLst>
                                      </p:cBhvr>
                                      <p:tavLst>
                                        <p:tav tm="0">
                                          <p:val>
                                            <p:strVal val="#ppt_x"/>
                                          </p:val>
                                        </p:tav>
                                        <p:tav tm="100000">
                                          <p:val>
                                            <p:strVal val="#ppt_x"/>
                                          </p:val>
                                        </p:tav>
                                      </p:tavLst>
                                    </p:anim>
                                    <p:anim calcmode="lin" valueType="num">
                                      <p:cBhvr additive="base">
                                        <p:cTn id="86" dur="1000" fill="hold"/>
                                        <p:tgtEl>
                                          <p:spTgt spid="3">
                                            <p:txEl>
                                              <p:pRg st="18" end="18"/>
                                            </p:txEl>
                                          </p:spTgt>
                                        </p:tgtEl>
                                        <p:attrNameLst>
                                          <p:attrName>ppt_y</p:attrName>
                                        </p:attrNameLst>
                                      </p:cBhvr>
                                      <p:tavLst>
                                        <p:tav tm="0">
                                          <p:val>
                                            <p:strVal val="1+#ppt_h/2"/>
                                          </p:val>
                                        </p:tav>
                                        <p:tav tm="100000">
                                          <p:val>
                                            <p:strVal val="#ppt_y"/>
                                          </p:val>
                                        </p:tav>
                                      </p:tavLst>
                                    </p:anim>
                                  </p:childTnLst>
                                </p:cTn>
                              </p:par>
                            </p:childTnLst>
                          </p:cTn>
                        </p:par>
                        <p:par>
                          <p:cTn id="87" fill="hold">
                            <p:stCondLst>
                              <p:cond delay="15000"/>
                            </p:stCondLst>
                            <p:childTnLst>
                              <p:par>
                                <p:cTn id="88" presetID="2" presetClass="entr" presetSubtype="4" fill="hold" nodeType="afterEffect">
                                  <p:stCondLst>
                                    <p:cond delay="0"/>
                                  </p:stCondLst>
                                  <p:childTnLst>
                                    <p:set>
                                      <p:cBhvr>
                                        <p:cTn id="89" dur="1" fill="hold">
                                          <p:stCondLst>
                                            <p:cond delay="0"/>
                                          </p:stCondLst>
                                        </p:cTn>
                                        <p:tgtEl>
                                          <p:spTgt spid="3">
                                            <p:txEl>
                                              <p:pRg st="19" end="19"/>
                                            </p:txEl>
                                          </p:spTgt>
                                        </p:tgtEl>
                                        <p:attrNameLst>
                                          <p:attrName>style.visibility</p:attrName>
                                        </p:attrNameLst>
                                      </p:cBhvr>
                                      <p:to>
                                        <p:strVal val="visible"/>
                                      </p:to>
                                    </p:set>
                                    <p:anim calcmode="lin" valueType="num">
                                      <p:cBhvr additive="base">
                                        <p:cTn id="90" dur="1000" fill="hold"/>
                                        <p:tgtEl>
                                          <p:spTgt spid="3">
                                            <p:txEl>
                                              <p:pRg st="19" end="19"/>
                                            </p:txEl>
                                          </p:spTgt>
                                        </p:tgtEl>
                                        <p:attrNameLst>
                                          <p:attrName>ppt_x</p:attrName>
                                        </p:attrNameLst>
                                      </p:cBhvr>
                                      <p:tavLst>
                                        <p:tav tm="0">
                                          <p:val>
                                            <p:strVal val="#ppt_x"/>
                                          </p:val>
                                        </p:tav>
                                        <p:tav tm="100000">
                                          <p:val>
                                            <p:strVal val="#ppt_x"/>
                                          </p:val>
                                        </p:tav>
                                      </p:tavLst>
                                    </p:anim>
                                    <p:anim calcmode="lin" valueType="num">
                                      <p:cBhvr additive="base">
                                        <p:cTn id="91" dur="1000" fill="hold"/>
                                        <p:tgtEl>
                                          <p:spTgt spid="3">
                                            <p:txEl>
                                              <p:pRg st="19" end="19"/>
                                            </p:txEl>
                                          </p:spTgt>
                                        </p:tgtEl>
                                        <p:attrNameLst>
                                          <p:attrName>ppt_y</p:attrName>
                                        </p:attrNameLst>
                                      </p:cBhvr>
                                      <p:tavLst>
                                        <p:tav tm="0">
                                          <p:val>
                                            <p:strVal val="1+#ppt_h/2"/>
                                          </p:val>
                                        </p:tav>
                                        <p:tav tm="100000">
                                          <p:val>
                                            <p:strVal val="#ppt_y"/>
                                          </p:val>
                                        </p:tav>
                                      </p:tavLst>
                                    </p:anim>
                                  </p:childTnLst>
                                </p:cTn>
                              </p:par>
                            </p:childTnLst>
                          </p:cTn>
                        </p:par>
                        <p:par>
                          <p:cTn id="92" fill="hold">
                            <p:stCondLst>
                              <p:cond delay="16000"/>
                            </p:stCondLst>
                            <p:childTnLst>
                              <p:par>
                                <p:cTn id="93" presetID="31" presetClass="entr" presetSubtype="0" fill="hold" nodeType="afterEffect">
                                  <p:stCondLst>
                                    <p:cond delay="0"/>
                                  </p:stCondLst>
                                  <p:childTnLst>
                                    <p:set>
                                      <p:cBhvr>
                                        <p:cTn id="94" dur="1" fill="hold">
                                          <p:stCondLst>
                                            <p:cond delay="0"/>
                                          </p:stCondLst>
                                        </p:cTn>
                                        <p:tgtEl>
                                          <p:spTgt spid="3">
                                            <p:txEl>
                                              <p:pRg st="20" end="20"/>
                                            </p:txEl>
                                          </p:spTgt>
                                        </p:tgtEl>
                                        <p:attrNameLst>
                                          <p:attrName>style.visibility</p:attrName>
                                        </p:attrNameLst>
                                      </p:cBhvr>
                                      <p:to>
                                        <p:strVal val="visible"/>
                                      </p:to>
                                    </p:set>
                                    <p:anim calcmode="lin" valueType="num">
                                      <p:cBhvr>
                                        <p:cTn id="95" dur="1000" fill="hold"/>
                                        <p:tgtEl>
                                          <p:spTgt spid="3">
                                            <p:txEl>
                                              <p:pRg st="20" end="20"/>
                                            </p:txEl>
                                          </p:spTgt>
                                        </p:tgtEl>
                                        <p:attrNameLst>
                                          <p:attrName>ppt_w</p:attrName>
                                        </p:attrNameLst>
                                      </p:cBhvr>
                                      <p:tavLst>
                                        <p:tav tm="0">
                                          <p:val>
                                            <p:fltVal val="0"/>
                                          </p:val>
                                        </p:tav>
                                        <p:tav tm="100000">
                                          <p:val>
                                            <p:strVal val="#ppt_w"/>
                                          </p:val>
                                        </p:tav>
                                      </p:tavLst>
                                    </p:anim>
                                    <p:anim calcmode="lin" valueType="num">
                                      <p:cBhvr>
                                        <p:cTn id="96" dur="1000" fill="hold"/>
                                        <p:tgtEl>
                                          <p:spTgt spid="3">
                                            <p:txEl>
                                              <p:pRg st="20" end="20"/>
                                            </p:txEl>
                                          </p:spTgt>
                                        </p:tgtEl>
                                        <p:attrNameLst>
                                          <p:attrName>ppt_h</p:attrName>
                                        </p:attrNameLst>
                                      </p:cBhvr>
                                      <p:tavLst>
                                        <p:tav tm="0">
                                          <p:val>
                                            <p:fltVal val="0"/>
                                          </p:val>
                                        </p:tav>
                                        <p:tav tm="100000">
                                          <p:val>
                                            <p:strVal val="#ppt_h"/>
                                          </p:val>
                                        </p:tav>
                                      </p:tavLst>
                                    </p:anim>
                                    <p:anim calcmode="lin" valueType="num">
                                      <p:cBhvr>
                                        <p:cTn id="97" dur="1000" fill="hold"/>
                                        <p:tgtEl>
                                          <p:spTgt spid="3">
                                            <p:txEl>
                                              <p:pRg st="20" end="20"/>
                                            </p:txEl>
                                          </p:spTgt>
                                        </p:tgtEl>
                                        <p:attrNameLst>
                                          <p:attrName>style.rotation</p:attrName>
                                        </p:attrNameLst>
                                      </p:cBhvr>
                                      <p:tavLst>
                                        <p:tav tm="0">
                                          <p:val>
                                            <p:fltVal val="90"/>
                                          </p:val>
                                        </p:tav>
                                        <p:tav tm="100000">
                                          <p:val>
                                            <p:fltVal val="0"/>
                                          </p:val>
                                        </p:tav>
                                      </p:tavLst>
                                    </p:anim>
                                    <p:animEffect transition="in" filter="fade">
                                      <p:cBhvr>
                                        <p:cTn id="98" dur="1000"/>
                                        <p:tgtEl>
                                          <p:spTgt spid="3">
                                            <p:txEl>
                                              <p:pRg st="20" end="2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66DF90-BA05-9599-7D39-5A0B566CD951}"/>
              </a:ext>
            </a:extLst>
          </p:cNvPr>
          <p:cNvSpPr>
            <a:spLocks noGrp="1"/>
          </p:cNvSpPr>
          <p:nvPr>
            <p:ph type="title"/>
          </p:nvPr>
        </p:nvSpPr>
        <p:spPr>
          <a:xfrm>
            <a:off x="838200" y="18256"/>
            <a:ext cx="10515600" cy="934782"/>
          </a:xfrm>
        </p:spPr>
        <p:txBody>
          <a:bodyPr>
            <a:noAutofit/>
          </a:bodyPr>
          <a:lstStyle/>
          <a:p>
            <a:r>
              <a:rPr lang="en-US" dirty="0"/>
              <a:t>Serpentine Coils</a:t>
            </a:r>
          </a:p>
        </p:txBody>
      </p:sp>
      <p:sp>
        <p:nvSpPr>
          <p:cNvPr id="43" name="Footer Placeholder 9">
            <a:extLst>
              <a:ext uri="{FF2B5EF4-FFF2-40B4-BE49-F238E27FC236}">
                <a16:creationId xmlns:a16="http://schemas.microsoft.com/office/drawing/2014/main" id="{0195F609-221D-DF35-86E4-3353FFC9DDD2}"/>
              </a:ext>
            </a:extLst>
          </p:cNvPr>
          <p:cNvSpPr>
            <a:spLocks noGrp="1"/>
          </p:cNvSpPr>
          <p:nvPr>
            <p:ph type="ftr" sz="quarter" idx="11"/>
          </p:nvPr>
        </p:nvSpPr>
        <p:spPr>
          <a:xfrm>
            <a:off x="4376034" y="6398222"/>
            <a:ext cx="3439933" cy="276899"/>
          </a:xfrm>
        </p:spPr>
        <p:txBody>
          <a:bodyPr/>
          <a:lstStyle/>
          <a:p>
            <a:pPr algn="ctr"/>
            <a:r>
              <a:rPr lang="en-US" dirty="0"/>
              <a:t>Convectronics </a:t>
            </a:r>
            <a:r>
              <a:rPr lang="en-US" dirty="0">
                <a:sym typeface="Symbol" panose="05050102010706020507" pitchFamily="18" charset="2"/>
              </a:rPr>
              <a:t> Heaters, Sensors, Controls</a:t>
            </a:r>
            <a:endParaRPr lang="en-US" dirty="0"/>
          </a:p>
        </p:txBody>
      </p:sp>
      <p:sp>
        <p:nvSpPr>
          <p:cNvPr id="44" name="Footer Placeholder 9">
            <a:extLst>
              <a:ext uri="{FF2B5EF4-FFF2-40B4-BE49-F238E27FC236}">
                <a16:creationId xmlns:a16="http://schemas.microsoft.com/office/drawing/2014/main" id="{BDDEFD68-E8A3-0C0F-16D3-7E9A85EE7837}"/>
              </a:ext>
            </a:extLst>
          </p:cNvPr>
          <p:cNvSpPr txBox="1">
            <a:spLocks/>
          </p:cNvSpPr>
          <p:nvPr/>
        </p:nvSpPr>
        <p:spPr>
          <a:xfrm>
            <a:off x="10319656" y="6398222"/>
            <a:ext cx="1567543" cy="2768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200" dirty="0">
                <a:solidFill>
                  <a:srgbClr val="AC1B27"/>
                </a:solidFill>
              </a:rPr>
              <a:t>convectronics.com</a:t>
            </a:r>
          </a:p>
        </p:txBody>
      </p:sp>
      <p:sp>
        <p:nvSpPr>
          <p:cNvPr id="12" name="Content Placeholder 4">
            <a:extLst>
              <a:ext uri="{FF2B5EF4-FFF2-40B4-BE49-F238E27FC236}">
                <a16:creationId xmlns:a16="http://schemas.microsoft.com/office/drawing/2014/main" id="{B6F00998-D441-605C-432A-8B08E70658AA}"/>
              </a:ext>
            </a:extLst>
          </p:cNvPr>
          <p:cNvSpPr>
            <a:spLocks noGrp="1"/>
          </p:cNvSpPr>
          <p:nvPr>
            <p:ph idx="1"/>
          </p:nvPr>
        </p:nvSpPr>
        <p:spPr>
          <a:xfrm>
            <a:off x="325316" y="1040487"/>
            <a:ext cx="5644662" cy="5184467"/>
          </a:xfrm>
        </p:spPr>
        <p:txBody>
          <a:bodyPr>
            <a:noAutofit/>
          </a:bodyPr>
          <a:lstStyle/>
          <a:p>
            <a:pPr>
              <a:lnSpc>
                <a:spcPct val="100000"/>
              </a:lnSpc>
              <a:spcBef>
                <a:spcPts val="0"/>
              </a:spcBef>
            </a:pPr>
            <a:r>
              <a:rPr lang="en-US" sz="1600" dirty="0">
                <a:ea typeface="Calibri" panose="020F0502020204030204" pitchFamily="34" charset="0"/>
                <a:cs typeface="Calibri" panose="020F0502020204030204" pitchFamily="34" charset="0"/>
              </a:rPr>
              <a:t>Convectronics is a leading manufacturer of flameless electric air heaters, proudly made in the USA at our Haverhill, Massachusetts facility.</a:t>
            </a:r>
          </a:p>
          <a:p>
            <a:pPr>
              <a:lnSpc>
                <a:spcPct val="100000"/>
              </a:lnSpc>
              <a:spcBef>
                <a:spcPts val="0"/>
              </a:spcBef>
            </a:pPr>
            <a:endParaRPr lang="en-US" sz="1600" dirty="0">
              <a:ea typeface="Calibri" panose="020F0502020204030204" pitchFamily="34" charset="0"/>
              <a:cs typeface="Calibri" panose="020F0502020204030204" pitchFamily="34" charset="0"/>
            </a:endParaRPr>
          </a:p>
          <a:p>
            <a:pPr>
              <a:lnSpc>
                <a:spcPct val="100000"/>
              </a:lnSpc>
              <a:spcBef>
                <a:spcPts val="0"/>
              </a:spcBef>
            </a:pPr>
            <a:r>
              <a:rPr lang="en-US" sz="1600" dirty="0">
                <a:ea typeface="Calibri" panose="020F0502020204030204" pitchFamily="34" charset="0"/>
                <a:cs typeface="Calibri" panose="020F0502020204030204" pitchFamily="34" charset="0"/>
              </a:rPr>
              <a:t>At the core of all our air heaters are our advanced serpentine coils, engineered with cutting-edge alloys specifically designed to endure high temperatures—up to 1300°F—for extended durations.</a:t>
            </a:r>
          </a:p>
          <a:p>
            <a:pPr>
              <a:lnSpc>
                <a:spcPct val="100000"/>
              </a:lnSpc>
              <a:spcBef>
                <a:spcPts val="0"/>
              </a:spcBef>
            </a:pPr>
            <a:endParaRPr lang="en-US" sz="1600" dirty="0">
              <a:ea typeface="Calibri" panose="020F0502020204030204" pitchFamily="34" charset="0"/>
              <a:cs typeface="Calibri" panose="020F0502020204030204" pitchFamily="34" charset="0"/>
            </a:endParaRPr>
          </a:p>
          <a:p>
            <a:pPr>
              <a:lnSpc>
                <a:spcPct val="100000"/>
              </a:lnSpc>
              <a:spcBef>
                <a:spcPts val="0"/>
              </a:spcBef>
            </a:pPr>
            <a:r>
              <a:rPr lang="en-US" sz="1600" dirty="0">
                <a:ea typeface="Calibri" panose="020F0502020204030204" pitchFamily="34" charset="0"/>
                <a:cs typeface="Calibri" panose="020F0502020204030204" pitchFamily="34" charset="0"/>
              </a:rPr>
              <a:t>Our coils deliver superior heat transfer, setting the standard in the industry. This efficient design allows our heaters to operate at lower internal temperatures, resulting in an extended service life.</a:t>
            </a:r>
          </a:p>
          <a:p>
            <a:pPr>
              <a:lnSpc>
                <a:spcPct val="100000"/>
              </a:lnSpc>
              <a:spcBef>
                <a:spcPts val="0"/>
              </a:spcBef>
            </a:pPr>
            <a:endParaRPr lang="en-US" sz="1600" dirty="0">
              <a:ea typeface="Calibri" panose="020F0502020204030204" pitchFamily="34" charset="0"/>
              <a:cs typeface="Calibri" panose="020F0502020204030204" pitchFamily="34" charset="0"/>
            </a:endParaRPr>
          </a:p>
          <a:p>
            <a:pPr>
              <a:lnSpc>
                <a:spcPct val="100000"/>
              </a:lnSpc>
              <a:spcBef>
                <a:spcPts val="0"/>
              </a:spcBef>
            </a:pPr>
            <a:r>
              <a:rPr lang="en-US" sz="1600" dirty="0">
                <a:ea typeface="Calibri" panose="020F0502020204030204" pitchFamily="34" charset="0"/>
                <a:cs typeface="Calibri" panose="020F0502020204030204" pitchFamily="34" charset="0"/>
              </a:rPr>
              <a:t>The coils are threaded onto high-temperature ceramic insulators that provide support and prevent the coil peaks from touching. Any contact between coils can create hot spots and significantly reduce the heater's lifespan.</a:t>
            </a:r>
          </a:p>
          <a:p>
            <a:pPr>
              <a:lnSpc>
                <a:spcPct val="100000"/>
              </a:lnSpc>
              <a:spcBef>
                <a:spcPts val="0"/>
              </a:spcBef>
            </a:pPr>
            <a:endParaRPr lang="en-US" sz="1600" dirty="0">
              <a:ea typeface="Calibri" panose="020F0502020204030204" pitchFamily="34" charset="0"/>
              <a:cs typeface="Calibri" panose="020F0502020204030204" pitchFamily="34" charset="0"/>
            </a:endParaRPr>
          </a:p>
          <a:p>
            <a:pPr>
              <a:lnSpc>
                <a:spcPct val="100000"/>
              </a:lnSpc>
              <a:spcBef>
                <a:spcPts val="0"/>
              </a:spcBef>
            </a:pPr>
            <a:endParaRPr lang="en-US" sz="1600" dirty="0">
              <a:ea typeface="Calibri" panose="020F0502020204030204" pitchFamily="34" charset="0"/>
              <a:cs typeface="Calibri" panose="020F0502020204030204" pitchFamily="34" charset="0"/>
            </a:endParaRPr>
          </a:p>
          <a:p>
            <a:pPr marL="0" indent="0">
              <a:lnSpc>
                <a:spcPct val="100000"/>
              </a:lnSpc>
              <a:spcBef>
                <a:spcPts val="0"/>
              </a:spcBef>
              <a:buNone/>
            </a:pPr>
            <a:endParaRPr lang="en-US" sz="1600" dirty="0">
              <a:ea typeface="Calibri" panose="020F0502020204030204" pitchFamily="34" charset="0"/>
              <a:cs typeface="Calibri" panose="020F0502020204030204" pitchFamily="34" charset="0"/>
            </a:endParaRPr>
          </a:p>
        </p:txBody>
      </p:sp>
      <p:pic>
        <p:nvPicPr>
          <p:cNvPr id="5" name="Picture 4" descr="A pair of wire objects on a white surface&#10;&#10;AI-generated content may be incorrect.">
            <a:extLst>
              <a:ext uri="{FF2B5EF4-FFF2-40B4-BE49-F238E27FC236}">
                <a16:creationId xmlns:a16="http://schemas.microsoft.com/office/drawing/2014/main" id="{8BA800CB-F3A9-7E0E-B783-810603E41B6D}"/>
              </a:ext>
            </a:extLst>
          </p:cNvPr>
          <p:cNvPicPr>
            <a:picLocks noChangeAspect="1"/>
          </p:cNvPicPr>
          <p:nvPr/>
        </p:nvPicPr>
        <p:blipFill>
          <a:blip r:embed="rId2">
            <a:extLst>
              <a:ext uri="{28A0092B-C50C-407E-A947-70E740481C1C}">
                <a14:useLocalDpi xmlns:a14="http://schemas.microsoft.com/office/drawing/2010/main" val="0"/>
              </a:ext>
            </a:extLst>
          </a:blip>
          <a:srcRect l="19473" t="15946" r="4537" b="3590"/>
          <a:stretch>
            <a:fillRect/>
          </a:stretch>
        </p:blipFill>
        <p:spPr>
          <a:xfrm>
            <a:off x="6222024" y="1126305"/>
            <a:ext cx="2992314" cy="2376377"/>
          </a:xfrm>
          <a:prstGeom prst="rect">
            <a:avLst/>
          </a:prstGeom>
        </p:spPr>
      </p:pic>
      <p:pic>
        <p:nvPicPr>
          <p:cNvPr id="6" name="Picture 5" descr="A close-up of a heater&#10;&#10;AI-generated content may be incorrect.">
            <a:extLst>
              <a:ext uri="{FF2B5EF4-FFF2-40B4-BE49-F238E27FC236}">
                <a16:creationId xmlns:a16="http://schemas.microsoft.com/office/drawing/2014/main" id="{33131CC6-B7B2-14FE-44DC-DFFC814A804B}"/>
              </a:ext>
            </a:extLst>
          </p:cNvPr>
          <p:cNvPicPr>
            <a:picLocks noChangeAspect="1"/>
          </p:cNvPicPr>
          <p:nvPr/>
        </p:nvPicPr>
        <p:blipFill>
          <a:blip r:embed="rId3" cstate="print">
            <a:extLst>
              <a:ext uri="{28A0092B-C50C-407E-A947-70E740481C1C}">
                <a14:useLocalDpi xmlns:a14="http://schemas.microsoft.com/office/drawing/2010/main" val="0"/>
              </a:ext>
            </a:extLst>
          </a:blip>
          <a:srcRect t="22473" b="20197"/>
          <a:stretch>
            <a:fillRect/>
          </a:stretch>
        </p:blipFill>
        <p:spPr bwMode="auto">
          <a:xfrm>
            <a:off x="6926215" y="3848578"/>
            <a:ext cx="3958661" cy="2269450"/>
          </a:xfrm>
          <a:prstGeom prst="rect">
            <a:avLst/>
          </a:prstGeom>
          <a:noFill/>
        </p:spPr>
      </p:pic>
      <p:pic>
        <p:nvPicPr>
          <p:cNvPr id="10" name="Picture 9" descr="A close-up of a cylindrical object&#10;&#10;AI-generated content may be incorrect.">
            <a:extLst>
              <a:ext uri="{FF2B5EF4-FFF2-40B4-BE49-F238E27FC236}">
                <a16:creationId xmlns:a16="http://schemas.microsoft.com/office/drawing/2014/main" id="{1DD93820-3069-E461-4F0A-944DC37891CF}"/>
              </a:ext>
            </a:extLst>
          </p:cNvPr>
          <p:cNvPicPr>
            <a:picLocks noChangeAspect="1"/>
          </p:cNvPicPr>
          <p:nvPr/>
        </p:nvPicPr>
        <p:blipFill>
          <a:blip r:embed="rId4">
            <a:extLst>
              <a:ext uri="{28A0092B-C50C-407E-A947-70E740481C1C}">
                <a14:useLocalDpi xmlns:a14="http://schemas.microsoft.com/office/drawing/2010/main" val="0"/>
              </a:ext>
            </a:extLst>
          </a:blip>
          <a:srcRect l="3342"/>
          <a:stretch>
            <a:fillRect/>
          </a:stretch>
        </p:blipFill>
        <p:spPr>
          <a:xfrm>
            <a:off x="9466384" y="1126305"/>
            <a:ext cx="2548120" cy="2419056"/>
          </a:xfrm>
          <a:prstGeom prst="rect">
            <a:avLst/>
          </a:prstGeom>
        </p:spPr>
      </p:pic>
    </p:spTree>
    <p:extLst>
      <p:ext uri="{BB962C8B-B14F-4D97-AF65-F5344CB8AC3E}">
        <p14:creationId xmlns:p14="http://schemas.microsoft.com/office/powerpoint/2010/main" val="3792864869"/>
      </p:ext>
    </p:extLst>
  </p:cSld>
  <p:clrMapOvr>
    <a:masterClrMapping/>
  </p:clrMapOvr>
  <mc:AlternateContent xmlns:mc="http://schemas.openxmlformats.org/markup-compatibility/2006" xmlns:p14="http://schemas.microsoft.com/office/powerpoint/2010/main">
    <mc:Choice Requires="p14">
      <p:transition p14:dur="10" advTm="22000"/>
    </mc:Choice>
    <mc:Fallback xmlns="">
      <p:transition advTm="2200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4CE5F0-8627-5AE3-DF6E-1A1B28898CA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96D4E8A-DBA6-0088-D03C-92CD6FEE2F8A}"/>
              </a:ext>
            </a:extLst>
          </p:cNvPr>
          <p:cNvSpPr>
            <a:spLocks noGrp="1"/>
          </p:cNvSpPr>
          <p:nvPr>
            <p:ph type="title"/>
          </p:nvPr>
        </p:nvSpPr>
        <p:spPr>
          <a:xfrm>
            <a:off x="838200" y="18256"/>
            <a:ext cx="10515600" cy="934782"/>
          </a:xfrm>
        </p:spPr>
        <p:txBody>
          <a:bodyPr>
            <a:noAutofit/>
          </a:bodyPr>
          <a:lstStyle/>
          <a:p>
            <a:r>
              <a:rPr lang="en-US" dirty="0"/>
              <a:t>Temperature Sensor Selection</a:t>
            </a:r>
          </a:p>
        </p:txBody>
      </p:sp>
      <p:sp>
        <p:nvSpPr>
          <p:cNvPr id="12" name="Footer Placeholder 9">
            <a:extLst>
              <a:ext uri="{FF2B5EF4-FFF2-40B4-BE49-F238E27FC236}">
                <a16:creationId xmlns:a16="http://schemas.microsoft.com/office/drawing/2014/main" id="{7E985841-7BC0-8FE1-A278-7051E1ED2228}"/>
              </a:ext>
            </a:extLst>
          </p:cNvPr>
          <p:cNvSpPr>
            <a:spLocks noGrp="1"/>
          </p:cNvSpPr>
          <p:nvPr>
            <p:ph type="ftr" sz="quarter" idx="11"/>
          </p:nvPr>
        </p:nvSpPr>
        <p:spPr>
          <a:xfrm>
            <a:off x="4376034" y="6398222"/>
            <a:ext cx="3439933" cy="276899"/>
          </a:xfrm>
        </p:spPr>
        <p:txBody>
          <a:bodyPr/>
          <a:lstStyle/>
          <a:p>
            <a:pPr algn="ctr"/>
            <a:r>
              <a:rPr lang="en-US" dirty="0"/>
              <a:t>Convectronics </a:t>
            </a:r>
            <a:r>
              <a:rPr lang="en-US" dirty="0">
                <a:sym typeface="Symbol" panose="05050102010706020507" pitchFamily="18" charset="2"/>
              </a:rPr>
              <a:t> Heaters, Sensors, Controls</a:t>
            </a:r>
            <a:endParaRPr lang="en-US" dirty="0"/>
          </a:p>
        </p:txBody>
      </p:sp>
      <p:sp>
        <p:nvSpPr>
          <p:cNvPr id="13" name="Footer Placeholder 9">
            <a:extLst>
              <a:ext uri="{FF2B5EF4-FFF2-40B4-BE49-F238E27FC236}">
                <a16:creationId xmlns:a16="http://schemas.microsoft.com/office/drawing/2014/main" id="{935EA6DA-7FDE-F981-10FA-6F329B81F1D2}"/>
              </a:ext>
            </a:extLst>
          </p:cNvPr>
          <p:cNvSpPr txBox="1">
            <a:spLocks/>
          </p:cNvSpPr>
          <p:nvPr/>
        </p:nvSpPr>
        <p:spPr>
          <a:xfrm>
            <a:off x="10319656" y="6398222"/>
            <a:ext cx="1567543" cy="2768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200" dirty="0">
                <a:solidFill>
                  <a:srgbClr val="AC1B27"/>
                </a:solidFill>
              </a:rPr>
              <a:t>convectronics.com</a:t>
            </a:r>
          </a:p>
        </p:txBody>
      </p:sp>
      <p:sp>
        <p:nvSpPr>
          <p:cNvPr id="3" name="TextBox 2">
            <a:extLst>
              <a:ext uri="{FF2B5EF4-FFF2-40B4-BE49-F238E27FC236}">
                <a16:creationId xmlns:a16="http://schemas.microsoft.com/office/drawing/2014/main" id="{BEAEB7B9-BD85-4B02-E3F2-5EFC0424F0F1}"/>
              </a:ext>
            </a:extLst>
          </p:cNvPr>
          <p:cNvSpPr txBox="1"/>
          <p:nvPr/>
        </p:nvSpPr>
        <p:spPr>
          <a:xfrm>
            <a:off x="397343" y="1035846"/>
            <a:ext cx="5568028" cy="2523768"/>
          </a:xfrm>
          <a:prstGeom prst="rect">
            <a:avLst/>
          </a:prstGeom>
          <a:noFill/>
        </p:spPr>
        <p:txBody>
          <a:bodyPr wrap="square">
            <a:spAutoFit/>
          </a:bodyPr>
          <a:lstStyle/>
          <a:p>
            <a:pPr>
              <a:buNone/>
            </a:pPr>
            <a:r>
              <a:rPr lang="en-US" sz="1600" b="1" dirty="0">
                <a:latin typeface="Inter"/>
              </a:rPr>
              <a:t>High Temperature Thermocouple Probes</a:t>
            </a:r>
          </a:p>
          <a:p>
            <a:pPr>
              <a:buNone/>
            </a:pPr>
            <a:endParaRPr lang="en-US" sz="1600" b="1" dirty="0">
              <a:latin typeface="Inter"/>
            </a:endParaRPr>
          </a:p>
          <a:p>
            <a:pPr>
              <a:buNone/>
            </a:pPr>
            <a:r>
              <a:rPr lang="en-US" sz="1600" dirty="0"/>
              <a:t>Noble and refractory metals, advanced ceramics, and specialty materials for sheaths, wires, and insulation — engineered to top manufacturing standards for peak performance and extended service life.</a:t>
            </a:r>
            <a:endParaRPr lang="en-US" sz="1600" b="1" dirty="0">
              <a:latin typeface="Inter"/>
            </a:endParaRPr>
          </a:p>
          <a:p>
            <a:endParaRPr lang="en-US" sz="1600" b="1" dirty="0"/>
          </a:p>
          <a:p>
            <a:pPr>
              <a:buNone/>
            </a:pPr>
            <a:endParaRPr lang="en-US" sz="1400" b="1" dirty="0"/>
          </a:p>
          <a:p>
            <a:pPr>
              <a:buNone/>
            </a:pPr>
            <a:endParaRPr lang="en-US" sz="1600" b="1" dirty="0"/>
          </a:p>
          <a:p>
            <a:endParaRPr lang="en-US" sz="1600" dirty="0"/>
          </a:p>
        </p:txBody>
      </p:sp>
      <p:graphicFrame>
        <p:nvGraphicFramePr>
          <p:cNvPr id="2" name="Table 1">
            <a:extLst>
              <a:ext uri="{FF2B5EF4-FFF2-40B4-BE49-F238E27FC236}">
                <a16:creationId xmlns:a16="http://schemas.microsoft.com/office/drawing/2014/main" id="{7B77F988-DCE8-734F-073C-63AD32605325}"/>
              </a:ext>
            </a:extLst>
          </p:cNvPr>
          <p:cNvGraphicFramePr>
            <a:graphicFrameLocks noGrp="1"/>
          </p:cNvGraphicFramePr>
          <p:nvPr>
            <p:extLst>
              <p:ext uri="{D42A27DB-BD31-4B8C-83A1-F6EECF244321}">
                <p14:modId xmlns:p14="http://schemas.microsoft.com/office/powerpoint/2010/main" val="452127473"/>
              </p:ext>
            </p:extLst>
          </p:nvPr>
        </p:nvGraphicFramePr>
        <p:xfrm>
          <a:off x="482814" y="2935521"/>
          <a:ext cx="3791480" cy="3247105"/>
        </p:xfrm>
        <a:graphic>
          <a:graphicData uri="http://schemas.openxmlformats.org/drawingml/2006/table">
            <a:tbl>
              <a:tblPr/>
              <a:tblGrid>
                <a:gridCol w="1309537">
                  <a:extLst>
                    <a:ext uri="{9D8B030D-6E8A-4147-A177-3AD203B41FA5}">
                      <a16:colId xmlns:a16="http://schemas.microsoft.com/office/drawing/2014/main" val="3951807185"/>
                    </a:ext>
                  </a:extLst>
                </a:gridCol>
                <a:gridCol w="600891">
                  <a:extLst>
                    <a:ext uri="{9D8B030D-6E8A-4147-A177-3AD203B41FA5}">
                      <a16:colId xmlns:a16="http://schemas.microsoft.com/office/drawing/2014/main" val="3063026071"/>
                    </a:ext>
                  </a:extLst>
                </a:gridCol>
                <a:gridCol w="583475">
                  <a:extLst>
                    <a:ext uri="{9D8B030D-6E8A-4147-A177-3AD203B41FA5}">
                      <a16:colId xmlns:a16="http://schemas.microsoft.com/office/drawing/2014/main" val="3700175418"/>
                    </a:ext>
                  </a:extLst>
                </a:gridCol>
                <a:gridCol w="1297577">
                  <a:extLst>
                    <a:ext uri="{9D8B030D-6E8A-4147-A177-3AD203B41FA5}">
                      <a16:colId xmlns:a16="http://schemas.microsoft.com/office/drawing/2014/main" val="1241560883"/>
                    </a:ext>
                  </a:extLst>
                </a:gridCol>
              </a:tblGrid>
              <a:tr h="658354">
                <a:tc>
                  <a:txBody>
                    <a:bodyPr/>
                    <a:lstStyle/>
                    <a:p>
                      <a:pPr algn="ctr" fontAlgn="ctr">
                        <a:buNone/>
                      </a:pPr>
                      <a:r>
                        <a:rPr lang="en-US" sz="1100" dirty="0">
                          <a:solidFill>
                            <a:srgbClr val="FFFFFF"/>
                          </a:solidFill>
                          <a:effectLst/>
                        </a:rPr>
                        <a:t>Calibration</a:t>
                      </a:r>
                    </a:p>
                  </a:txBody>
                  <a:tcPr marL="68203" marR="68203" marT="62519" marB="62519"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tc>
                  <a:txBody>
                    <a:bodyPr/>
                    <a:lstStyle/>
                    <a:p>
                      <a:pPr algn="ctr" fontAlgn="ctr">
                        <a:buNone/>
                      </a:pPr>
                      <a:r>
                        <a:rPr lang="en-US" sz="1100" dirty="0">
                          <a:solidFill>
                            <a:srgbClr val="FFFFFF"/>
                          </a:solidFill>
                          <a:effectLst/>
                        </a:rPr>
                        <a:t>Max. Oper.</a:t>
                      </a:r>
                      <a:br>
                        <a:rPr lang="en-US" sz="1100" dirty="0">
                          <a:solidFill>
                            <a:srgbClr val="FFFFFF"/>
                          </a:solidFill>
                          <a:effectLst/>
                        </a:rPr>
                      </a:br>
                      <a:r>
                        <a:rPr lang="en-US" sz="1100" dirty="0">
                          <a:solidFill>
                            <a:srgbClr val="FFFFFF"/>
                          </a:solidFill>
                          <a:effectLst/>
                        </a:rPr>
                        <a:t>Temp.</a:t>
                      </a:r>
                    </a:p>
                  </a:txBody>
                  <a:tcPr marL="68203" marR="68203" marT="62519" marB="62519"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tc>
                  <a:txBody>
                    <a:bodyPr/>
                    <a:lstStyle/>
                    <a:p>
                      <a:pPr algn="ctr" fontAlgn="ctr">
                        <a:buNone/>
                      </a:pPr>
                      <a:r>
                        <a:rPr lang="en-US" sz="1100" dirty="0">
                          <a:solidFill>
                            <a:srgbClr val="FFFFFF"/>
                          </a:solidFill>
                          <a:effectLst/>
                        </a:rPr>
                        <a:t>Max. Expos.</a:t>
                      </a:r>
                      <a:br>
                        <a:rPr lang="en-US" sz="1100" dirty="0">
                          <a:solidFill>
                            <a:srgbClr val="FFFFFF"/>
                          </a:solidFill>
                          <a:effectLst/>
                        </a:rPr>
                      </a:br>
                      <a:r>
                        <a:rPr lang="en-US" sz="1100" dirty="0">
                          <a:solidFill>
                            <a:srgbClr val="FFFFFF"/>
                          </a:solidFill>
                          <a:effectLst/>
                        </a:rPr>
                        <a:t>Temp.</a:t>
                      </a:r>
                    </a:p>
                  </a:txBody>
                  <a:tcPr marL="68203" marR="68203" marT="62519" marB="62519" anchor="ctr">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tc>
                  <a:txBody>
                    <a:bodyPr/>
                    <a:lstStyle/>
                    <a:p>
                      <a:pPr algn="ctr" fontAlgn="ctr">
                        <a:buNone/>
                      </a:pPr>
                      <a:r>
                        <a:rPr lang="en-US" sz="1100" dirty="0">
                          <a:solidFill>
                            <a:srgbClr val="FFFFFF"/>
                          </a:solidFill>
                          <a:effectLst/>
                        </a:rPr>
                        <a:t>Recommended</a:t>
                      </a:r>
                      <a:br>
                        <a:rPr lang="en-US" sz="1100" dirty="0">
                          <a:solidFill>
                            <a:srgbClr val="FFFFFF"/>
                          </a:solidFill>
                          <a:effectLst/>
                        </a:rPr>
                      </a:br>
                      <a:r>
                        <a:rPr lang="en-US" sz="1100" dirty="0">
                          <a:solidFill>
                            <a:srgbClr val="FFFFFF"/>
                          </a:solidFill>
                          <a:effectLst/>
                        </a:rPr>
                        <a:t>Environment</a:t>
                      </a:r>
                    </a:p>
                  </a:txBody>
                  <a:tcPr marL="68203" marR="68203" marT="62519" marB="62519"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0000"/>
                    </a:solidFill>
                  </a:tcPr>
                </a:tc>
                <a:extLst>
                  <a:ext uri="{0D108BD9-81ED-4DB2-BD59-A6C34878D82A}">
                    <a16:rowId xmlns:a16="http://schemas.microsoft.com/office/drawing/2014/main" val="1841048475"/>
                  </a:ext>
                </a:extLst>
              </a:tr>
              <a:tr h="482599">
                <a:tc>
                  <a:txBody>
                    <a:bodyPr/>
                    <a:lstStyle/>
                    <a:p>
                      <a:pPr fontAlgn="ctr">
                        <a:buNone/>
                      </a:pPr>
                      <a:r>
                        <a:rPr lang="en-US" sz="1100" b="0">
                          <a:effectLst/>
                        </a:rPr>
                        <a:t>Pt-10% Rh/Pt</a:t>
                      </a:r>
                      <a:br>
                        <a:rPr lang="en-US" sz="1100" b="0">
                          <a:effectLst/>
                        </a:rPr>
                      </a:br>
                      <a:r>
                        <a:rPr lang="en-US" sz="1100" b="0">
                          <a:effectLst/>
                        </a:rPr>
                        <a:t>ANSI Type S</a:t>
                      </a:r>
                    </a:p>
                  </a:txBody>
                  <a:tcPr marL="68203" marR="68203" marT="62519" marB="625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fontAlgn="ctr">
                        <a:buNone/>
                      </a:pPr>
                      <a:r>
                        <a:rPr lang="en-US" sz="1100" b="0">
                          <a:effectLst/>
                        </a:rPr>
                        <a:t>2700°F</a:t>
                      </a:r>
                      <a:br>
                        <a:rPr lang="en-US" sz="1100" b="0">
                          <a:effectLst/>
                        </a:rPr>
                      </a:br>
                      <a:r>
                        <a:rPr lang="en-US" sz="1100" b="0">
                          <a:effectLst/>
                        </a:rPr>
                        <a:t>1482°C</a:t>
                      </a:r>
                    </a:p>
                  </a:txBody>
                  <a:tcPr marL="68203" marR="68203" marT="62519" marB="625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fontAlgn="ctr">
                        <a:buNone/>
                      </a:pPr>
                      <a:r>
                        <a:rPr lang="en-US" sz="1100" b="0">
                          <a:effectLst/>
                        </a:rPr>
                        <a:t>3100°F</a:t>
                      </a:r>
                      <a:br>
                        <a:rPr lang="en-US" sz="1100" b="0">
                          <a:effectLst/>
                        </a:rPr>
                      </a:br>
                      <a:r>
                        <a:rPr lang="en-US" sz="1100" b="0">
                          <a:effectLst/>
                        </a:rPr>
                        <a:t>1704°C</a:t>
                      </a:r>
                    </a:p>
                  </a:txBody>
                  <a:tcPr marL="68203" marR="68203" marT="62519" marB="625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fontAlgn="ctr">
                        <a:buNone/>
                      </a:pPr>
                      <a:r>
                        <a:rPr lang="en-US" sz="1100" b="0">
                          <a:effectLst/>
                        </a:rPr>
                        <a:t>Oxidizing,</a:t>
                      </a:r>
                      <a:br>
                        <a:rPr lang="en-US" sz="1100" b="0">
                          <a:effectLst/>
                        </a:rPr>
                      </a:br>
                      <a:r>
                        <a:rPr lang="en-US" sz="1100" b="0">
                          <a:effectLst/>
                        </a:rPr>
                        <a:t>Inert</a:t>
                      </a:r>
                    </a:p>
                  </a:txBody>
                  <a:tcPr marL="68203" marR="68203" marT="62519" marB="625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46067783"/>
                  </a:ext>
                </a:extLst>
              </a:tr>
              <a:tr h="482599">
                <a:tc>
                  <a:txBody>
                    <a:bodyPr/>
                    <a:lstStyle/>
                    <a:p>
                      <a:pPr fontAlgn="ctr">
                        <a:buNone/>
                      </a:pPr>
                      <a:r>
                        <a:rPr lang="fr-FR" sz="1100" b="0">
                          <a:effectLst/>
                        </a:rPr>
                        <a:t>Pt-13% Rh/Pt</a:t>
                      </a:r>
                      <a:br>
                        <a:rPr lang="fr-FR" sz="1100" b="0">
                          <a:effectLst/>
                        </a:rPr>
                      </a:br>
                      <a:r>
                        <a:rPr lang="fr-FR" sz="1100" b="0">
                          <a:effectLst/>
                        </a:rPr>
                        <a:t>ANSI Type R</a:t>
                      </a:r>
                    </a:p>
                  </a:txBody>
                  <a:tcPr marL="68203" marR="68203" marT="62519" marB="625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fontAlgn="ctr">
                        <a:buNone/>
                      </a:pPr>
                      <a:r>
                        <a:rPr lang="en-US" sz="1100" b="0">
                          <a:effectLst/>
                        </a:rPr>
                        <a:t>2700°F</a:t>
                      </a:r>
                      <a:br>
                        <a:rPr lang="en-US" sz="1100" b="0">
                          <a:effectLst/>
                        </a:rPr>
                      </a:br>
                      <a:r>
                        <a:rPr lang="en-US" sz="1100" b="0">
                          <a:effectLst/>
                        </a:rPr>
                        <a:t>1482°C</a:t>
                      </a:r>
                    </a:p>
                  </a:txBody>
                  <a:tcPr marL="68203" marR="68203" marT="62519" marB="625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fontAlgn="ctr">
                        <a:buNone/>
                      </a:pPr>
                      <a:r>
                        <a:rPr lang="en-US" sz="1100" b="0">
                          <a:effectLst/>
                        </a:rPr>
                        <a:t>1300°F</a:t>
                      </a:r>
                      <a:br>
                        <a:rPr lang="en-US" sz="1100" b="0">
                          <a:effectLst/>
                        </a:rPr>
                      </a:br>
                      <a:r>
                        <a:rPr lang="en-US" sz="1100" b="0">
                          <a:effectLst/>
                        </a:rPr>
                        <a:t>1704°C</a:t>
                      </a:r>
                    </a:p>
                  </a:txBody>
                  <a:tcPr marL="68203" marR="68203" marT="62519" marB="625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fontAlgn="ctr">
                        <a:buNone/>
                      </a:pPr>
                      <a:r>
                        <a:rPr lang="en-US" sz="1100" b="0">
                          <a:effectLst/>
                        </a:rPr>
                        <a:t>Oxidizing,</a:t>
                      </a:r>
                      <a:br>
                        <a:rPr lang="en-US" sz="1100" b="0">
                          <a:effectLst/>
                        </a:rPr>
                      </a:br>
                      <a:r>
                        <a:rPr lang="en-US" sz="1100" b="0">
                          <a:effectLst/>
                        </a:rPr>
                        <a:t>Inert</a:t>
                      </a:r>
                    </a:p>
                  </a:txBody>
                  <a:tcPr marL="68203" marR="68203" marT="62519" marB="625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764011119"/>
                  </a:ext>
                </a:extLst>
              </a:tr>
              <a:tr h="482599">
                <a:tc>
                  <a:txBody>
                    <a:bodyPr/>
                    <a:lstStyle/>
                    <a:p>
                      <a:pPr fontAlgn="ctr">
                        <a:buNone/>
                      </a:pPr>
                      <a:r>
                        <a:rPr lang="en-US" sz="1100" b="0">
                          <a:effectLst/>
                        </a:rPr>
                        <a:t>Pt-30% Rh/Pt-6%Rh</a:t>
                      </a:r>
                      <a:br>
                        <a:rPr lang="en-US" sz="1100" b="0">
                          <a:effectLst/>
                        </a:rPr>
                      </a:br>
                      <a:r>
                        <a:rPr lang="en-US" sz="1100" b="0">
                          <a:effectLst/>
                        </a:rPr>
                        <a:t>ANSI Type B</a:t>
                      </a:r>
                    </a:p>
                  </a:txBody>
                  <a:tcPr marL="68203" marR="68203" marT="62519" marB="625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fontAlgn="ctr">
                        <a:buNone/>
                      </a:pPr>
                      <a:r>
                        <a:rPr lang="en-US" sz="1100" b="0">
                          <a:effectLst/>
                        </a:rPr>
                        <a:t>3100°F</a:t>
                      </a:r>
                      <a:br>
                        <a:rPr lang="en-US" sz="1100" b="0">
                          <a:effectLst/>
                        </a:rPr>
                      </a:br>
                      <a:r>
                        <a:rPr lang="en-US" sz="1100" b="0">
                          <a:effectLst/>
                        </a:rPr>
                        <a:t>1704°C</a:t>
                      </a:r>
                    </a:p>
                  </a:txBody>
                  <a:tcPr marL="68203" marR="68203" marT="62519" marB="625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fontAlgn="ctr">
                        <a:buNone/>
                      </a:pPr>
                      <a:r>
                        <a:rPr lang="en-US" sz="1100" b="0" dirty="0">
                          <a:effectLst/>
                        </a:rPr>
                        <a:t>3220°F</a:t>
                      </a:r>
                      <a:br>
                        <a:rPr lang="en-US" sz="1100" b="0" dirty="0">
                          <a:effectLst/>
                        </a:rPr>
                      </a:br>
                      <a:r>
                        <a:rPr lang="en-US" sz="1100" b="0" dirty="0">
                          <a:effectLst/>
                        </a:rPr>
                        <a:t>1770°C</a:t>
                      </a:r>
                    </a:p>
                  </a:txBody>
                  <a:tcPr marL="68203" marR="68203" marT="62519" marB="625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fontAlgn="ctr">
                        <a:buNone/>
                      </a:pPr>
                      <a:r>
                        <a:rPr lang="en-US" sz="1100" b="0" dirty="0">
                          <a:effectLst/>
                        </a:rPr>
                        <a:t>Oxidizing,</a:t>
                      </a:r>
                      <a:br>
                        <a:rPr lang="en-US" sz="1100" b="0" dirty="0">
                          <a:effectLst/>
                        </a:rPr>
                      </a:br>
                      <a:r>
                        <a:rPr lang="en-US" sz="1100" b="0" dirty="0">
                          <a:effectLst/>
                        </a:rPr>
                        <a:t>Inert</a:t>
                      </a:r>
                    </a:p>
                  </a:txBody>
                  <a:tcPr marL="68203" marR="68203" marT="62519" marB="625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9176431"/>
                  </a:ext>
                </a:extLst>
              </a:tr>
              <a:tr h="834109">
                <a:tc>
                  <a:txBody>
                    <a:bodyPr/>
                    <a:lstStyle/>
                    <a:p>
                      <a:pPr fontAlgn="ctr">
                        <a:buNone/>
                      </a:pPr>
                      <a:r>
                        <a:rPr lang="pl-PL" sz="1100" b="0" dirty="0">
                          <a:effectLst/>
                        </a:rPr>
                        <a:t>W/W-26% Re</a:t>
                      </a:r>
                      <a:br>
                        <a:rPr lang="pl-PL" sz="1100" b="0" dirty="0">
                          <a:effectLst/>
                        </a:rPr>
                      </a:br>
                      <a:r>
                        <a:rPr lang="pl-PL" sz="1100" b="0" dirty="0">
                          <a:effectLst/>
                        </a:rPr>
                        <a:t>W-5% Re/W-26%Re</a:t>
                      </a:r>
                      <a:br>
                        <a:rPr lang="pl-PL" sz="1100" b="0" dirty="0">
                          <a:effectLst/>
                        </a:rPr>
                      </a:br>
                      <a:r>
                        <a:rPr lang="pl-PL" sz="1100" b="0" dirty="0">
                          <a:effectLst/>
                        </a:rPr>
                        <a:t>W-3% Re/W-25%Re</a:t>
                      </a:r>
                    </a:p>
                  </a:txBody>
                  <a:tcPr marL="68203" marR="68203" marT="62519" marB="625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fontAlgn="ctr">
                        <a:buNone/>
                      </a:pPr>
                      <a:r>
                        <a:rPr lang="en-US" sz="1100" b="0" dirty="0">
                          <a:effectLst/>
                        </a:rPr>
                        <a:t>5000°F</a:t>
                      </a:r>
                      <a:br>
                        <a:rPr lang="en-US" sz="1100" b="0" dirty="0">
                          <a:effectLst/>
                        </a:rPr>
                      </a:br>
                      <a:r>
                        <a:rPr lang="en-US" sz="1100" b="0" dirty="0">
                          <a:effectLst/>
                        </a:rPr>
                        <a:t>2760°C</a:t>
                      </a:r>
                    </a:p>
                  </a:txBody>
                  <a:tcPr marL="68203" marR="68203" marT="62519" marB="625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fontAlgn="ctr">
                        <a:buNone/>
                      </a:pPr>
                      <a:r>
                        <a:rPr lang="en-US" sz="1100" b="0" dirty="0">
                          <a:effectLst/>
                        </a:rPr>
                        <a:t>5430°F</a:t>
                      </a:r>
                      <a:br>
                        <a:rPr lang="en-US" sz="1100" b="0" dirty="0">
                          <a:effectLst/>
                        </a:rPr>
                      </a:br>
                      <a:r>
                        <a:rPr lang="en-US" sz="1100" b="0" dirty="0">
                          <a:effectLst/>
                        </a:rPr>
                        <a:t>3000°C</a:t>
                      </a:r>
                    </a:p>
                  </a:txBody>
                  <a:tcPr marL="68203" marR="68203" marT="62519" marB="625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fontAlgn="ctr">
                        <a:buNone/>
                      </a:pPr>
                      <a:r>
                        <a:rPr lang="en-US" sz="1100" b="0">
                          <a:effectLst/>
                        </a:rPr>
                        <a:t>Vacuum, High Purity,</a:t>
                      </a:r>
                      <a:br>
                        <a:rPr lang="en-US" sz="1100" b="0">
                          <a:effectLst/>
                        </a:rPr>
                      </a:br>
                      <a:r>
                        <a:rPr lang="en-US" sz="1100" b="0">
                          <a:effectLst/>
                        </a:rPr>
                        <a:t>Hydrogen &amp; Inert.</a:t>
                      </a:r>
                    </a:p>
                  </a:txBody>
                  <a:tcPr marL="68203" marR="68203" marT="62519" marB="625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060426942"/>
                  </a:ext>
                </a:extLst>
              </a:tr>
              <a:tr h="306845">
                <a:tc gridSpan="4">
                  <a:txBody>
                    <a:bodyPr/>
                    <a:lstStyle/>
                    <a:p>
                      <a:pPr fontAlgn="ctr">
                        <a:buNone/>
                      </a:pPr>
                      <a:r>
                        <a:rPr lang="en-US" sz="1100" b="0" dirty="0">
                          <a:effectLst/>
                        </a:rPr>
                        <a:t>Pt-Platinum, Rh-Rhodium, W-Tungsten, Re-Rhenium</a:t>
                      </a:r>
                    </a:p>
                  </a:txBody>
                  <a:tcPr marL="68203" marR="68203" marT="62519" marB="625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747496611"/>
                  </a:ext>
                </a:extLst>
              </a:tr>
            </a:tbl>
          </a:graphicData>
        </a:graphic>
      </p:graphicFrame>
      <p:sp>
        <p:nvSpPr>
          <p:cNvPr id="14" name="TextBox 13">
            <a:extLst>
              <a:ext uri="{FF2B5EF4-FFF2-40B4-BE49-F238E27FC236}">
                <a16:creationId xmlns:a16="http://schemas.microsoft.com/office/drawing/2014/main" id="{74F1475F-1913-1B9F-E1CA-24F7B58AF4F5}"/>
              </a:ext>
            </a:extLst>
          </p:cNvPr>
          <p:cNvSpPr txBox="1"/>
          <p:nvPr/>
        </p:nvSpPr>
        <p:spPr>
          <a:xfrm>
            <a:off x="335302" y="2652057"/>
            <a:ext cx="6100354" cy="338554"/>
          </a:xfrm>
          <a:prstGeom prst="rect">
            <a:avLst/>
          </a:prstGeom>
          <a:noFill/>
        </p:spPr>
        <p:txBody>
          <a:bodyPr wrap="square">
            <a:spAutoFit/>
          </a:bodyPr>
          <a:lstStyle/>
          <a:p>
            <a:r>
              <a:rPr lang="en-US" sz="1600" b="1" dirty="0"/>
              <a:t>  Thermocouple Elements</a:t>
            </a:r>
          </a:p>
        </p:txBody>
      </p:sp>
      <p:graphicFrame>
        <p:nvGraphicFramePr>
          <p:cNvPr id="9" name="Table 8">
            <a:extLst>
              <a:ext uri="{FF2B5EF4-FFF2-40B4-BE49-F238E27FC236}">
                <a16:creationId xmlns:a16="http://schemas.microsoft.com/office/drawing/2014/main" id="{E8439D81-B191-8273-92C7-C4EE0BDAB35B}"/>
              </a:ext>
            </a:extLst>
          </p:cNvPr>
          <p:cNvGraphicFramePr>
            <a:graphicFrameLocks noGrp="1"/>
          </p:cNvGraphicFramePr>
          <p:nvPr>
            <p:extLst>
              <p:ext uri="{D42A27DB-BD31-4B8C-83A1-F6EECF244321}">
                <p14:modId xmlns:p14="http://schemas.microsoft.com/office/powerpoint/2010/main" val="401842988"/>
              </p:ext>
            </p:extLst>
          </p:nvPr>
        </p:nvGraphicFramePr>
        <p:xfrm>
          <a:off x="8263495" y="2936253"/>
          <a:ext cx="3445691" cy="3271730"/>
        </p:xfrm>
        <a:graphic>
          <a:graphicData uri="http://schemas.openxmlformats.org/drawingml/2006/table">
            <a:tbl>
              <a:tblPr/>
              <a:tblGrid>
                <a:gridCol w="806994">
                  <a:extLst>
                    <a:ext uri="{9D8B030D-6E8A-4147-A177-3AD203B41FA5}">
                      <a16:colId xmlns:a16="http://schemas.microsoft.com/office/drawing/2014/main" val="4150578583"/>
                    </a:ext>
                  </a:extLst>
                </a:gridCol>
                <a:gridCol w="809897">
                  <a:extLst>
                    <a:ext uri="{9D8B030D-6E8A-4147-A177-3AD203B41FA5}">
                      <a16:colId xmlns:a16="http://schemas.microsoft.com/office/drawing/2014/main" val="2711805404"/>
                    </a:ext>
                  </a:extLst>
                </a:gridCol>
                <a:gridCol w="870357">
                  <a:extLst>
                    <a:ext uri="{9D8B030D-6E8A-4147-A177-3AD203B41FA5}">
                      <a16:colId xmlns:a16="http://schemas.microsoft.com/office/drawing/2014/main" val="1046145353"/>
                    </a:ext>
                  </a:extLst>
                </a:gridCol>
                <a:gridCol w="958443">
                  <a:extLst>
                    <a:ext uri="{9D8B030D-6E8A-4147-A177-3AD203B41FA5}">
                      <a16:colId xmlns:a16="http://schemas.microsoft.com/office/drawing/2014/main" val="1583810691"/>
                    </a:ext>
                  </a:extLst>
                </a:gridCol>
              </a:tblGrid>
              <a:tr h="350053">
                <a:tc rowSpan="2">
                  <a:txBody>
                    <a:bodyPr/>
                    <a:lstStyle/>
                    <a:p>
                      <a:pPr algn="ctr" fontAlgn="ctr">
                        <a:buNone/>
                      </a:pPr>
                      <a:r>
                        <a:rPr lang="en-US" sz="1100" dirty="0">
                          <a:solidFill>
                            <a:srgbClr val="FFFFFF"/>
                          </a:solidFill>
                          <a:effectLst/>
                        </a:rPr>
                        <a:t>Material</a:t>
                      </a:r>
                    </a:p>
                  </a:txBody>
                  <a:tcPr marL="109330" marR="109330" marT="100219" marB="10021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0000"/>
                    </a:solidFill>
                  </a:tcPr>
                </a:tc>
                <a:tc rowSpan="2">
                  <a:txBody>
                    <a:bodyPr/>
                    <a:lstStyle/>
                    <a:p>
                      <a:pPr algn="ctr" fontAlgn="ctr">
                        <a:buNone/>
                      </a:pPr>
                      <a:r>
                        <a:rPr lang="en-US" sz="1100" dirty="0">
                          <a:solidFill>
                            <a:srgbClr val="FFFFFF"/>
                          </a:solidFill>
                          <a:effectLst/>
                        </a:rPr>
                        <a:t>Approx.</a:t>
                      </a:r>
                      <a:br>
                        <a:rPr lang="en-US" sz="1100" dirty="0">
                          <a:solidFill>
                            <a:srgbClr val="FFFFFF"/>
                          </a:solidFill>
                          <a:effectLst/>
                        </a:rPr>
                      </a:br>
                      <a:r>
                        <a:rPr lang="en-US" sz="1100" dirty="0">
                          <a:solidFill>
                            <a:srgbClr val="FFFFFF"/>
                          </a:solidFill>
                          <a:effectLst/>
                        </a:rPr>
                        <a:t>Melt.</a:t>
                      </a:r>
                      <a:br>
                        <a:rPr lang="en-US" sz="1100" dirty="0">
                          <a:solidFill>
                            <a:srgbClr val="FFFFFF"/>
                          </a:solidFill>
                          <a:effectLst/>
                        </a:rPr>
                      </a:br>
                      <a:r>
                        <a:rPr lang="en-US" sz="1100" dirty="0">
                          <a:solidFill>
                            <a:srgbClr val="FFFFFF"/>
                          </a:solidFill>
                          <a:effectLst/>
                        </a:rPr>
                        <a:t>Temp.</a:t>
                      </a:r>
                    </a:p>
                  </a:txBody>
                  <a:tcPr marL="109330" marR="109330" marT="100219" marB="10021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0000"/>
                    </a:solidFill>
                  </a:tcPr>
                </a:tc>
                <a:tc gridSpan="2">
                  <a:txBody>
                    <a:bodyPr/>
                    <a:lstStyle/>
                    <a:p>
                      <a:pPr algn="ctr" fontAlgn="ctr">
                        <a:buNone/>
                      </a:pPr>
                      <a:r>
                        <a:rPr lang="en-US" sz="1100" dirty="0">
                          <a:solidFill>
                            <a:srgbClr val="FFFFFF"/>
                          </a:solidFill>
                          <a:effectLst/>
                        </a:rPr>
                        <a:t>Max. Rec. Temp.</a:t>
                      </a:r>
                    </a:p>
                  </a:txBody>
                  <a:tcPr marL="109330" marR="109330" marT="100219" marB="100219" anchor="ctr">
                    <a:lnL w="12700" cap="flat" cmpd="sng" algn="ctr">
                      <a:noFill/>
                      <a:prstDash val="solid"/>
                      <a:round/>
                      <a:headEnd type="none" w="med" len="med"/>
                      <a:tailEnd type="none" w="med" len="med"/>
                    </a:lnL>
                    <a:lnR>
                      <a:noFill/>
                    </a:lnR>
                    <a:lnT>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0000"/>
                    </a:solidFill>
                  </a:tcPr>
                </a:tc>
                <a:tc hMerge="1">
                  <a:txBody>
                    <a:bodyPr/>
                    <a:lstStyle/>
                    <a:p>
                      <a:endParaRPr lang="en-US"/>
                    </a:p>
                  </a:txBody>
                  <a:tcPr/>
                </a:tc>
                <a:extLst>
                  <a:ext uri="{0D108BD9-81ED-4DB2-BD59-A6C34878D82A}">
                    <a16:rowId xmlns:a16="http://schemas.microsoft.com/office/drawing/2014/main" val="1701114020"/>
                  </a:ext>
                </a:extLst>
              </a:tr>
              <a:tr h="350053">
                <a:tc vMerge="1">
                  <a:txBody>
                    <a:bodyPr/>
                    <a:lstStyle/>
                    <a:p>
                      <a:endParaRPr lang="en-US"/>
                    </a:p>
                  </a:txBody>
                  <a:tcPr/>
                </a:tc>
                <a:tc vMerge="1">
                  <a:txBody>
                    <a:bodyPr/>
                    <a:lstStyle/>
                    <a:p>
                      <a:endParaRPr lang="en-US"/>
                    </a:p>
                  </a:txBody>
                  <a:tcPr/>
                </a:tc>
                <a:tc>
                  <a:txBody>
                    <a:bodyPr/>
                    <a:lstStyle/>
                    <a:p>
                      <a:pPr algn="ctr" fontAlgn="ctr">
                        <a:buNone/>
                      </a:pPr>
                      <a:r>
                        <a:rPr lang="en-US" sz="1100" dirty="0">
                          <a:solidFill>
                            <a:srgbClr val="FFFFFF"/>
                          </a:solidFill>
                          <a:effectLst/>
                        </a:rPr>
                        <a:t>Hard- Fired</a:t>
                      </a:r>
                    </a:p>
                  </a:txBody>
                  <a:tcPr marL="109330" marR="109330" marT="100219" marB="10021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0000"/>
                    </a:solidFill>
                  </a:tcPr>
                </a:tc>
                <a:tc>
                  <a:txBody>
                    <a:bodyPr/>
                    <a:lstStyle/>
                    <a:p>
                      <a:pPr algn="ctr" fontAlgn="ctr">
                        <a:buNone/>
                      </a:pPr>
                      <a:r>
                        <a:rPr lang="en-US" sz="1100" dirty="0">
                          <a:solidFill>
                            <a:srgbClr val="FFFFFF"/>
                          </a:solidFill>
                          <a:effectLst/>
                        </a:rPr>
                        <a:t>Swaged</a:t>
                      </a:r>
                    </a:p>
                  </a:txBody>
                  <a:tcPr marL="109330" marR="109330" marT="100219" marB="100219"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0000"/>
                    </a:solidFill>
                  </a:tcPr>
                </a:tc>
                <a:extLst>
                  <a:ext uri="{0D108BD9-81ED-4DB2-BD59-A6C34878D82A}">
                    <a16:rowId xmlns:a16="http://schemas.microsoft.com/office/drawing/2014/main" val="3934237937"/>
                  </a:ext>
                </a:extLst>
              </a:tr>
              <a:tr h="509483">
                <a:tc>
                  <a:txBody>
                    <a:bodyPr/>
                    <a:lstStyle/>
                    <a:p>
                      <a:pPr fontAlgn="ctr">
                        <a:buNone/>
                      </a:pPr>
                      <a:r>
                        <a:rPr lang="en-US" sz="1100" b="0" dirty="0">
                          <a:effectLst/>
                        </a:rPr>
                        <a:t>Magnesia</a:t>
                      </a:r>
                      <a:br>
                        <a:rPr lang="en-US" sz="1100" b="0" dirty="0">
                          <a:effectLst/>
                        </a:rPr>
                      </a:br>
                      <a:r>
                        <a:rPr lang="en-US" sz="1100" b="0" dirty="0">
                          <a:effectLst/>
                        </a:rPr>
                        <a:t>Mg0</a:t>
                      </a:r>
                    </a:p>
                  </a:txBody>
                  <a:tcPr marL="109330" marR="109330" marT="100219" marB="1002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fontAlgn="ctr">
                        <a:buNone/>
                      </a:pPr>
                      <a:r>
                        <a:rPr lang="en-US" sz="1100" b="0" dirty="0">
                          <a:effectLst/>
                        </a:rPr>
                        <a:t>5070°F</a:t>
                      </a:r>
                      <a:br>
                        <a:rPr lang="en-US" sz="1100" b="0" dirty="0">
                          <a:effectLst/>
                        </a:rPr>
                      </a:br>
                      <a:r>
                        <a:rPr lang="en-US" sz="1100" b="0" dirty="0">
                          <a:effectLst/>
                        </a:rPr>
                        <a:t>2800°C</a:t>
                      </a:r>
                    </a:p>
                  </a:txBody>
                  <a:tcPr marL="109330" marR="109330" marT="100219" marB="1002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fontAlgn="ctr">
                        <a:buNone/>
                      </a:pPr>
                      <a:r>
                        <a:rPr lang="en-US" sz="1100" b="0" dirty="0">
                          <a:effectLst/>
                        </a:rPr>
                        <a:t>N/A</a:t>
                      </a:r>
                    </a:p>
                  </a:txBody>
                  <a:tcPr marL="109330" marR="109330" marT="100219" marB="1002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fontAlgn="ctr">
                        <a:buNone/>
                      </a:pPr>
                      <a:r>
                        <a:rPr lang="en-US" sz="1100" b="0">
                          <a:effectLst/>
                        </a:rPr>
                        <a:t>3400°F</a:t>
                      </a:r>
                      <a:br>
                        <a:rPr lang="en-US" sz="1100" b="0">
                          <a:effectLst/>
                        </a:rPr>
                      </a:br>
                      <a:r>
                        <a:rPr lang="en-US" sz="1100" b="0">
                          <a:effectLst/>
                        </a:rPr>
                        <a:t>1870°C</a:t>
                      </a:r>
                    </a:p>
                  </a:txBody>
                  <a:tcPr marL="109330" marR="109330" marT="100219" marB="1002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883438470"/>
                  </a:ext>
                </a:extLst>
              </a:tr>
              <a:tr h="509483">
                <a:tc>
                  <a:txBody>
                    <a:bodyPr/>
                    <a:lstStyle/>
                    <a:p>
                      <a:pPr fontAlgn="ctr">
                        <a:buNone/>
                      </a:pPr>
                      <a:r>
                        <a:rPr lang="en-US" sz="1100" b="0">
                          <a:effectLst/>
                        </a:rPr>
                        <a:t>Alumina</a:t>
                      </a:r>
                      <a:br>
                        <a:rPr lang="en-US" sz="1100" b="0">
                          <a:effectLst/>
                        </a:rPr>
                      </a:br>
                      <a:r>
                        <a:rPr lang="en-US" sz="1100" b="0">
                          <a:effectLst/>
                        </a:rPr>
                        <a:t>AL2O3</a:t>
                      </a:r>
                    </a:p>
                  </a:txBody>
                  <a:tcPr marL="109330" marR="109330" marT="100219" marB="1002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fontAlgn="ctr">
                        <a:buNone/>
                      </a:pPr>
                      <a:r>
                        <a:rPr lang="en-US" sz="1100" b="0">
                          <a:effectLst/>
                        </a:rPr>
                        <a:t>3650°F</a:t>
                      </a:r>
                      <a:br>
                        <a:rPr lang="en-US" sz="1100" b="0">
                          <a:effectLst/>
                        </a:rPr>
                      </a:br>
                      <a:r>
                        <a:rPr lang="en-US" sz="1100" b="0">
                          <a:effectLst/>
                        </a:rPr>
                        <a:t>2010°C</a:t>
                      </a:r>
                    </a:p>
                  </a:txBody>
                  <a:tcPr marL="109330" marR="109330" marT="100219" marB="1002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fontAlgn="ctr">
                        <a:buNone/>
                      </a:pPr>
                      <a:r>
                        <a:rPr lang="en-US" sz="1100" b="0" dirty="0">
                          <a:effectLst/>
                        </a:rPr>
                        <a:t>3200°F</a:t>
                      </a:r>
                      <a:br>
                        <a:rPr lang="en-US" sz="1100" b="0" dirty="0">
                          <a:effectLst/>
                        </a:rPr>
                      </a:br>
                      <a:r>
                        <a:rPr lang="en-US" sz="1100" b="0" dirty="0">
                          <a:effectLst/>
                        </a:rPr>
                        <a:t>1760°C</a:t>
                      </a:r>
                    </a:p>
                  </a:txBody>
                  <a:tcPr marL="109330" marR="109330" marT="100219" marB="1002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fontAlgn="ctr">
                        <a:buNone/>
                      </a:pPr>
                      <a:r>
                        <a:rPr lang="en-US" sz="1100" b="0">
                          <a:effectLst/>
                        </a:rPr>
                        <a:t>3000°F</a:t>
                      </a:r>
                      <a:br>
                        <a:rPr lang="en-US" sz="1100" b="0">
                          <a:effectLst/>
                        </a:rPr>
                      </a:br>
                      <a:r>
                        <a:rPr lang="en-US" sz="1100" b="0">
                          <a:effectLst/>
                        </a:rPr>
                        <a:t>1650°C</a:t>
                      </a:r>
                    </a:p>
                  </a:txBody>
                  <a:tcPr marL="109330" marR="109330" marT="100219" marB="1002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915450273"/>
                  </a:ext>
                </a:extLst>
              </a:tr>
              <a:tr h="509483">
                <a:tc>
                  <a:txBody>
                    <a:bodyPr/>
                    <a:lstStyle/>
                    <a:p>
                      <a:pPr fontAlgn="ctr">
                        <a:buNone/>
                      </a:pPr>
                      <a:r>
                        <a:rPr lang="en-US" sz="1100" b="0">
                          <a:effectLst/>
                        </a:rPr>
                        <a:t>Beryllia*</a:t>
                      </a:r>
                      <a:br>
                        <a:rPr lang="en-US" sz="1100" b="0">
                          <a:effectLst/>
                        </a:rPr>
                      </a:br>
                      <a:r>
                        <a:rPr lang="en-US" sz="1100" b="0">
                          <a:effectLst/>
                        </a:rPr>
                        <a:t>Be0</a:t>
                      </a:r>
                    </a:p>
                  </a:txBody>
                  <a:tcPr marL="109330" marR="109330" marT="100219" marB="1002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fontAlgn="ctr">
                        <a:buNone/>
                      </a:pPr>
                      <a:r>
                        <a:rPr lang="en-US" sz="1100" b="0">
                          <a:effectLst/>
                        </a:rPr>
                        <a:t>4620°F</a:t>
                      </a:r>
                      <a:br>
                        <a:rPr lang="en-US" sz="1100" b="0">
                          <a:effectLst/>
                        </a:rPr>
                      </a:br>
                      <a:r>
                        <a:rPr lang="en-US" sz="1100" b="0">
                          <a:effectLst/>
                        </a:rPr>
                        <a:t>2550°C</a:t>
                      </a:r>
                    </a:p>
                  </a:txBody>
                  <a:tcPr marL="109330" marR="109330" marT="100219" marB="1002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fontAlgn="ctr">
                        <a:buNone/>
                      </a:pPr>
                      <a:r>
                        <a:rPr lang="en-US" sz="1100" b="0" dirty="0">
                          <a:effectLst/>
                        </a:rPr>
                        <a:t>4200°F</a:t>
                      </a:r>
                      <a:br>
                        <a:rPr lang="en-US" sz="1100" b="0" dirty="0">
                          <a:effectLst/>
                        </a:rPr>
                      </a:br>
                      <a:r>
                        <a:rPr lang="en-US" sz="1100" b="0" dirty="0">
                          <a:effectLst/>
                        </a:rPr>
                        <a:t>2315°C</a:t>
                      </a:r>
                    </a:p>
                  </a:txBody>
                  <a:tcPr marL="109330" marR="109330" marT="100219" marB="1002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fontAlgn="ctr">
                        <a:buNone/>
                      </a:pPr>
                      <a:r>
                        <a:rPr lang="en-US" sz="1100" b="0" dirty="0">
                          <a:effectLst/>
                        </a:rPr>
                        <a:t>N/A</a:t>
                      </a:r>
                    </a:p>
                  </a:txBody>
                  <a:tcPr marL="109330" marR="109330" marT="100219" marB="1002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839918352"/>
                  </a:ext>
                </a:extLst>
              </a:tr>
              <a:tr h="560342">
                <a:tc>
                  <a:txBody>
                    <a:bodyPr/>
                    <a:lstStyle/>
                    <a:p>
                      <a:pPr fontAlgn="ctr">
                        <a:buNone/>
                      </a:pPr>
                      <a:r>
                        <a:rPr lang="en-US" sz="1100" b="0">
                          <a:effectLst/>
                        </a:rPr>
                        <a:t>Hafnia</a:t>
                      </a:r>
                      <a:br>
                        <a:rPr lang="en-US" sz="1100" b="0">
                          <a:effectLst/>
                        </a:rPr>
                      </a:br>
                      <a:r>
                        <a:rPr lang="en-US" sz="1100" b="0">
                          <a:effectLst/>
                        </a:rPr>
                        <a:t>HfO2</a:t>
                      </a:r>
                    </a:p>
                  </a:txBody>
                  <a:tcPr marL="109330" marR="109330" marT="100219" marB="1002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fontAlgn="ctr">
                        <a:buNone/>
                      </a:pPr>
                      <a:r>
                        <a:rPr lang="en-US" sz="1100" b="0">
                          <a:effectLst/>
                        </a:rPr>
                        <a:t>5252°F</a:t>
                      </a:r>
                      <a:br>
                        <a:rPr lang="en-US" sz="1100" b="0">
                          <a:effectLst/>
                        </a:rPr>
                      </a:br>
                      <a:r>
                        <a:rPr lang="en-US" sz="1100" b="0">
                          <a:effectLst/>
                        </a:rPr>
                        <a:t>2900°C</a:t>
                      </a:r>
                    </a:p>
                  </a:txBody>
                  <a:tcPr marL="109330" marR="109330" marT="100219" marB="1002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fontAlgn="ctr">
                        <a:buNone/>
                      </a:pPr>
                      <a:r>
                        <a:rPr lang="en-US" sz="1100" b="0" dirty="0">
                          <a:effectLst/>
                        </a:rPr>
                        <a:t>4352°F</a:t>
                      </a:r>
                      <a:br>
                        <a:rPr lang="en-US" sz="1100" b="0" dirty="0">
                          <a:effectLst/>
                        </a:rPr>
                      </a:br>
                      <a:r>
                        <a:rPr lang="en-US" sz="1100" b="0" dirty="0">
                          <a:effectLst/>
                        </a:rPr>
                        <a:t>2400°C</a:t>
                      </a:r>
                    </a:p>
                  </a:txBody>
                  <a:tcPr marL="109330" marR="109330" marT="100219" marB="1002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fontAlgn="ctr">
                        <a:buNone/>
                      </a:pPr>
                      <a:r>
                        <a:rPr lang="en-US" sz="1100" b="0" dirty="0">
                          <a:effectLst/>
                        </a:rPr>
                        <a:t>N/A</a:t>
                      </a:r>
                    </a:p>
                  </a:txBody>
                  <a:tcPr marL="109330" marR="109330" marT="100219" marB="1002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617912574"/>
                  </a:ext>
                </a:extLst>
              </a:tr>
              <a:tr h="350053">
                <a:tc gridSpan="4">
                  <a:txBody>
                    <a:bodyPr/>
                    <a:lstStyle/>
                    <a:p>
                      <a:pPr fontAlgn="t">
                        <a:buNone/>
                      </a:pPr>
                      <a:r>
                        <a:rPr lang="en-US" sz="1100" b="0" dirty="0">
                          <a:effectLst/>
                        </a:rPr>
                        <a:t>* Caution: Beryllia Dusts are toxic</a:t>
                      </a:r>
                    </a:p>
                  </a:txBody>
                  <a:tcPr marL="109330" marR="109330" marT="100219" marB="100219">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661842408"/>
                  </a:ext>
                </a:extLst>
              </a:tr>
            </a:tbl>
          </a:graphicData>
        </a:graphic>
      </p:graphicFrame>
      <p:sp>
        <p:nvSpPr>
          <p:cNvPr id="11" name="TextBox 10">
            <a:extLst>
              <a:ext uri="{FF2B5EF4-FFF2-40B4-BE49-F238E27FC236}">
                <a16:creationId xmlns:a16="http://schemas.microsoft.com/office/drawing/2014/main" id="{A831BA91-DDEB-59F5-573C-E6F3DDF8DCF7}"/>
              </a:ext>
            </a:extLst>
          </p:cNvPr>
          <p:cNvSpPr txBox="1"/>
          <p:nvPr/>
        </p:nvSpPr>
        <p:spPr>
          <a:xfrm>
            <a:off x="8053250" y="2671857"/>
            <a:ext cx="6100354" cy="338554"/>
          </a:xfrm>
          <a:prstGeom prst="rect">
            <a:avLst/>
          </a:prstGeom>
          <a:noFill/>
        </p:spPr>
        <p:txBody>
          <a:bodyPr wrap="square">
            <a:spAutoFit/>
          </a:bodyPr>
          <a:lstStyle/>
          <a:p>
            <a:r>
              <a:rPr lang="en-US" sz="1600" b="1" dirty="0"/>
              <a:t>   Refractory Oxide Insulators</a:t>
            </a:r>
          </a:p>
        </p:txBody>
      </p:sp>
      <p:pic>
        <p:nvPicPr>
          <p:cNvPr id="7" name="Picture 6">
            <a:extLst>
              <a:ext uri="{FF2B5EF4-FFF2-40B4-BE49-F238E27FC236}">
                <a16:creationId xmlns:a16="http://schemas.microsoft.com/office/drawing/2014/main" id="{98F3174A-6E21-C20D-E1D1-BF0E2C7530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0829656">
            <a:off x="3237063" y="1716418"/>
            <a:ext cx="4671754" cy="3131522"/>
          </a:xfrm>
          <a:prstGeom prst="rect">
            <a:avLst/>
          </a:prstGeom>
        </p:spPr>
      </p:pic>
      <p:pic>
        <p:nvPicPr>
          <p:cNvPr id="6" name="Picture 5">
            <a:extLst>
              <a:ext uri="{FF2B5EF4-FFF2-40B4-BE49-F238E27FC236}">
                <a16:creationId xmlns:a16="http://schemas.microsoft.com/office/drawing/2014/main" id="{788B7B64-5670-7358-BC19-99FD7623CA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797939">
            <a:off x="4423567" y="2040484"/>
            <a:ext cx="4494465" cy="3103498"/>
          </a:xfrm>
          <a:prstGeom prst="rect">
            <a:avLst/>
          </a:prstGeom>
        </p:spPr>
      </p:pic>
    </p:spTree>
    <p:extLst>
      <p:ext uri="{BB962C8B-B14F-4D97-AF65-F5344CB8AC3E}">
        <p14:creationId xmlns:p14="http://schemas.microsoft.com/office/powerpoint/2010/main" val="759959696"/>
      </p:ext>
    </p:extLst>
  </p:cSld>
  <p:clrMapOvr>
    <a:masterClrMapping/>
  </p:clrMapOvr>
  <mc:AlternateContent xmlns:mc="http://schemas.openxmlformats.org/markup-compatibility/2006" xmlns:p14="http://schemas.microsoft.com/office/powerpoint/2010/main">
    <mc:Choice Requires="p14">
      <p:transition spd="slow" p14:dur="2000" advTm="24000"/>
    </mc:Choice>
    <mc:Fallback xmlns="">
      <p:transition spd="slow" advTm="2400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3DCA40-941A-3B6D-6D3A-EF389180AAE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AD61D95-A3CA-7241-0506-EDF4CEE1395B}"/>
              </a:ext>
            </a:extLst>
          </p:cNvPr>
          <p:cNvSpPr>
            <a:spLocks noGrp="1"/>
          </p:cNvSpPr>
          <p:nvPr>
            <p:ph type="title"/>
          </p:nvPr>
        </p:nvSpPr>
        <p:spPr>
          <a:xfrm>
            <a:off x="838200" y="18256"/>
            <a:ext cx="10515600" cy="934782"/>
          </a:xfrm>
        </p:spPr>
        <p:txBody>
          <a:bodyPr>
            <a:noAutofit/>
          </a:bodyPr>
          <a:lstStyle/>
          <a:p>
            <a:r>
              <a:rPr lang="en-US" dirty="0"/>
              <a:t>Temperature Sensor Selection</a:t>
            </a:r>
          </a:p>
        </p:txBody>
      </p:sp>
      <p:sp>
        <p:nvSpPr>
          <p:cNvPr id="12" name="Footer Placeholder 9">
            <a:extLst>
              <a:ext uri="{FF2B5EF4-FFF2-40B4-BE49-F238E27FC236}">
                <a16:creationId xmlns:a16="http://schemas.microsoft.com/office/drawing/2014/main" id="{E8182EB4-5820-1866-2A2B-1758E3FF3F46}"/>
              </a:ext>
            </a:extLst>
          </p:cNvPr>
          <p:cNvSpPr>
            <a:spLocks noGrp="1"/>
          </p:cNvSpPr>
          <p:nvPr>
            <p:ph type="ftr" sz="quarter" idx="11"/>
          </p:nvPr>
        </p:nvSpPr>
        <p:spPr>
          <a:xfrm>
            <a:off x="4376034" y="6398222"/>
            <a:ext cx="3439933" cy="276899"/>
          </a:xfrm>
        </p:spPr>
        <p:txBody>
          <a:bodyPr/>
          <a:lstStyle/>
          <a:p>
            <a:pPr algn="ctr"/>
            <a:r>
              <a:rPr lang="en-US" dirty="0"/>
              <a:t>Convectronics </a:t>
            </a:r>
            <a:r>
              <a:rPr lang="en-US" dirty="0">
                <a:sym typeface="Symbol" panose="05050102010706020507" pitchFamily="18" charset="2"/>
              </a:rPr>
              <a:t> Heaters, Sensors, Controls</a:t>
            </a:r>
            <a:endParaRPr lang="en-US" dirty="0"/>
          </a:p>
        </p:txBody>
      </p:sp>
      <p:sp>
        <p:nvSpPr>
          <p:cNvPr id="13" name="Footer Placeholder 9">
            <a:extLst>
              <a:ext uri="{FF2B5EF4-FFF2-40B4-BE49-F238E27FC236}">
                <a16:creationId xmlns:a16="http://schemas.microsoft.com/office/drawing/2014/main" id="{89F047EF-8A4D-51CA-AE29-B2DAD43B6E11}"/>
              </a:ext>
            </a:extLst>
          </p:cNvPr>
          <p:cNvSpPr txBox="1">
            <a:spLocks/>
          </p:cNvSpPr>
          <p:nvPr/>
        </p:nvSpPr>
        <p:spPr>
          <a:xfrm>
            <a:off x="10319656" y="6398222"/>
            <a:ext cx="1567543" cy="2768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200" dirty="0">
                <a:solidFill>
                  <a:srgbClr val="AC1B27"/>
                </a:solidFill>
              </a:rPr>
              <a:t>convectronics.com</a:t>
            </a:r>
          </a:p>
        </p:txBody>
      </p:sp>
      <p:graphicFrame>
        <p:nvGraphicFramePr>
          <p:cNvPr id="2" name="Table 1">
            <a:extLst>
              <a:ext uri="{FF2B5EF4-FFF2-40B4-BE49-F238E27FC236}">
                <a16:creationId xmlns:a16="http://schemas.microsoft.com/office/drawing/2014/main" id="{90C6145B-F0AD-B027-E34E-42EA29E330CD}"/>
              </a:ext>
            </a:extLst>
          </p:cNvPr>
          <p:cNvGraphicFramePr>
            <a:graphicFrameLocks noGrp="1"/>
          </p:cNvGraphicFramePr>
          <p:nvPr>
            <p:extLst>
              <p:ext uri="{D42A27DB-BD31-4B8C-83A1-F6EECF244321}">
                <p14:modId xmlns:p14="http://schemas.microsoft.com/office/powerpoint/2010/main" val="1646624162"/>
              </p:ext>
            </p:extLst>
          </p:nvPr>
        </p:nvGraphicFramePr>
        <p:xfrm>
          <a:off x="204652" y="1165344"/>
          <a:ext cx="11782696" cy="5544358"/>
        </p:xfrm>
        <a:graphic>
          <a:graphicData uri="http://schemas.openxmlformats.org/drawingml/2006/table">
            <a:tbl>
              <a:tblPr firstRow="1" bandRow="1">
                <a:tableStyleId>{5C22544A-7EE6-4342-B048-85BDC9FD1C3A}</a:tableStyleId>
              </a:tblPr>
              <a:tblGrid>
                <a:gridCol w="1580605">
                  <a:extLst>
                    <a:ext uri="{9D8B030D-6E8A-4147-A177-3AD203B41FA5}">
                      <a16:colId xmlns:a16="http://schemas.microsoft.com/office/drawing/2014/main" val="2026993611"/>
                    </a:ext>
                  </a:extLst>
                </a:gridCol>
                <a:gridCol w="1365069">
                  <a:extLst>
                    <a:ext uri="{9D8B030D-6E8A-4147-A177-3AD203B41FA5}">
                      <a16:colId xmlns:a16="http://schemas.microsoft.com/office/drawing/2014/main" val="2100566453"/>
                    </a:ext>
                  </a:extLst>
                </a:gridCol>
                <a:gridCol w="1472837">
                  <a:extLst>
                    <a:ext uri="{9D8B030D-6E8A-4147-A177-3AD203B41FA5}">
                      <a16:colId xmlns:a16="http://schemas.microsoft.com/office/drawing/2014/main" val="1059830121"/>
                    </a:ext>
                  </a:extLst>
                </a:gridCol>
                <a:gridCol w="1281248">
                  <a:extLst>
                    <a:ext uri="{9D8B030D-6E8A-4147-A177-3AD203B41FA5}">
                      <a16:colId xmlns:a16="http://schemas.microsoft.com/office/drawing/2014/main" val="2226768628"/>
                    </a:ext>
                  </a:extLst>
                </a:gridCol>
                <a:gridCol w="1664426">
                  <a:extLst>
                    <a:ext uri="{9D8B030D-6E8A-4147-A177-3AD203B41FA5}">
                      <a16:colId xmlns:a16="http://schemas.microsoft.com/office/drawing/2014/main" val="3417824928"/>
                    </a:ext>
                  </a:extLst>
                </a:gridCol>
                <a:gridCol w="1472837">
                  <a:extLst>
                    <a:ext uri="{9D8B030D-6E8A-4147-A177-3AD203B41FA5}">
                      <a16:colId xmlns:a16="http://schemas.microsoft.com/office/drawing/2014/main" val="3430871634"/>
                    </a:ext>
                  </a:extLst>
                </a:gridCol>
                <a:gridCol w="1472837">
                  <a:extLst>
                    <a:ext uri="{9D8B030D-6E8A-4147-A177-3AD203B41FA5}">
                      <a16:colId xmlns:a16="http://schemas.microsoft.com/office/drawing/2014/main" val="3318945775"/>
                    </a:ext>
                  </a:extLst>
                </a:gridCol>
                <a:gridCol w="1472837">
                  <a:extLst>
                    <a:ext uri="{9D8B030D-6E8A-4147-A177-3AD203B41FA5}">
                      <a16:colId xmlns:a16="http://schemas.microsoft.com/office/drawing/2014/main" val="2762651951"/>
                    </a:ext>
                  </a:extLst>
                </a:gridCol>
              </a:tblGrid>
              <a:tr h="653038">
                <a:tc>
                  <a:txBody>
                    <a:bodyPr/>
                    <a:lstStyle/>
                    <a:p>
                      <a:pPr algn="ctr"/>
                      <a:r>
                        <a:rPr lang="en-US" sz="1600" dirty="0"/>
                        <a:t>Sheath Material Specs</a:t>
                      </a:r>
                    </a:p>
                  </a:txBody>
                  <a:tcPr marL="82153" marR="82153" marT="41076" marB="41076"/>
                </a:tc>
                <a:tc>
                  <a:txBody>
                    <a:bodyPr/>
                    <a:lstStyle/>
                    <a:p>
                      <a:pPr algn="ctr"/>
                      <a:r>
                        <a:rPr lang="en-US" sz="1600" dirty="0"/>
                        <a:t>Melting Point</a:t>
                      </a:r>
                    </a:p>
                    <a:p>
                      <a:pPr algn="ctr"/>
                      <a:r>
                        <a:rPr lang="en-US" sz="1100" dirty="0"/>
                        <a:t>(approx.)</a:t>
                      </a:r>
                    </a:p>
                  </a:txBody>
                  <a:tcPr marL="82153" marR="82153" marT="41076" marB="41076"/>
                </a:tc>
                <a:tc>
                  <a:txBody>
                    <a:bodyPr/>
                    <a:lstStyle/>
                    <a:p>
                      <a:pPr algn="ctr"/>
                      <a:r>
                        <a:rPr lang="en-US" sz="1600" dirty="0"/>
                        <a:t>Corrosion Resistance</a:t>
                      </a:r>
                    </a:p>
                  </a:txBody>
                  <a:tcPr marL="82153" marR="82153" marT="41076" marB="41076"/>
                </a:tc>
                <a:tc>
                  <a:txBody>
                    <a:bodyPr/>
                    <a:lstStyle/>
                    <a:p>
                      <a:pPr algn="ctr"/>
                      <a:r>
                        <a:rPr lang="en-US" sz="1600" dirty="0"/>
                        <a:t>Thermal Cycling</a:t>
                      </a:r>
                    </a:p>
                  </a:txBody>
                  <a:tcPr marL="82153" marR="82153" marT="41076" marB="41076"/>
                </a:tc>
                <a:tc gridSpan="2">
                  <a:txBody>
                    <a:bodyPr/>
                    <a:lstStyle/>
                    <a:p>
                      <a:pPr algn="ctr"/>
                      <a:r>
                        <a:rPr lang="en-US" sz="1600" dirty="0"/>
                        <a:t>Atmospheres</a:t>
                      </a:r>
                    </a:p>
                  </a:txBody>
                  <a:tcPr marL="85196" marR="85196" marT="42598" marB="42598"/>
                </a:tc>
                <a:tc hMerge="1">
                  <a:txBody>
                    <a:bodyPr/>
                    <a:lstStyle/>
                    <a:p>
                      <a:endParaRPr dirty="0"/>
                    </a:p>
                  </a:txBody>
                  <a:tcPr/>
                </a:tc>
                <a:tc>
                  <a:txBody>
                    <a:bodyPr/>
                    <a:lstStyle/>
                    <a:p>
                      <a:pPr algn="ctr"/>
                      <a:r>
                        <a:rPr lang="en-US" sz="1600" dirty="0"/>
                        <a:t>Thermal Shock</a:t>
                      </a:r>
                    </a:p>
                  </a:txBody>
                  <a:tcPr marL="82153" marR="82153" marT="41076" marB="41076"/>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Other</a:t>
                      </a:r>
                    </a:p>
                    <a:p>
                      <a:pPr algn="ctr"/>
                      <a:endParaRPr lang="en-US" sz="1600" dirty="0"/>
                    </a:p>
                  </a:txBody>
                  <a:tcPr marL="82153" marR="82153" marT="41076" marB="41076"/>
                </a:tc>
                <a:extLst>
                  <a:ext uri="{0D108BD9-81ED-4DB2-BD59-A6C34878D82A}">
                    <a16:rowId xmlns:a16="http://schemas.microsoft.com/office/drawing/2014/main" val="2687668686"/>
                  </a:ext>
                </a:extLst>
              </a:tr>
              <a:tr h="697381">
                <a:tc>
                  <a:txBody>
                    <a:bodyPr/>
                    <a:lstStyle/>
                    <a:p>
                      <a:pPr algn="ctr"/>
                      <a:r>
                        <a:rPr lang="en-US" sz="1400" dirty="0"/>
                        <a:t>Tantalum (Ta)</a:t>
                      </a:r>
                    </a:p>
                  </a:txBody>
                  <a:tcPr marL="82153" marR="82153" marT="41076" marB="41076"/>
                </a:tc>
                <a:tc>
                  <a:txBody>
                    <a:bodyPr/>
                    <a:lstStyle/>
                    <a:p>
                      <a:pPr algn="ctr"/>
                      <a:r>
                        <a:rPr lang="en-US" sz="1400" dirty="0"/>
                        <a:t>5430°F</a:t>
                      </a:r>
                    </a:p>
                  </a:txBody>
                  <a:tcPr marL="82153" marR="82153" marT="41076" marB="41076"/>
                </a:tc>
                <a:tc>
                  <a:txBody>
                    <a:bodyPr/>
                    <a:lstStyle/>
                    <a:p>
                      <a:pPr algn="ctr"/>
                      <a:r>
                        <a:rPr lang="en-US" sz="1400" dirty="0"/>
                        <a:t>Most corrosion resistant</a:t>
                      </a:r>
                    </a:p>
                  </a:txBody>
                  <a:tcPr marL="82153" marR="82153" marT="41076" marB="41076"/>
                </a:tc>
                <a:tc>
                  <a:txBody>
                    <a:bodyPr/>
                    <a:lstStyle/>
                    <a:p>
                      <a:pPr algn="ctr"/>
                      <a:r>
                        <a:rPr lang="en-US" sz="1400" dirty="0"/>
                        <a:t>Excellent</a:t>
                      </a:r>
                    </a:p>
                  </a:txBody>
                  <a:tcPr marL="82153" marR="82153" marT="41076" marB="41076"/>
                </a:tc>
                <a:tc>
                  <a:txBody>
                    <a:bodyPr/>
                    <a:lstStyle/>
                    <a:p>
                      <a:pPr algn="ctr"/>
                      <a:r>
                        <a:rPr lang="en-US" sz="1400" dirty="0"/>
                        <a:t>Good in reducing or neutral at elevated temps</a:t>
                      </a:r>
                    </a:p>
                  </a:txBody>
                  <a:tcPr marL="82153" marR="82153" marT="41076" marB="41076"/>
                </a:tc>
                <a:tc>
                  <a:txBody>
                    <a:bodyPr/>
                    <a:lstStyle/>
                    <a:p>
                      <a:pPr algn="ctr"/>
                      <a:r>
                        <a:rPr lang="en-US" sz="1400" dirty="0"/>
                        <a:t>Poor in oxidizing atmospheres</a:t>
                      </a:r>
                    </a:p>
                  </a:txBody>
                  <a:tcPr marL="82153" marR="82153" marT="41076" marB="41076"/>
                </a:tc>
                <a:tc>
                  <a:txBody>
                    <a:bodyPr/>
                    <a:lstStyle/>
                    <a:p>
                      <a:pPr algn="ctr"/>
                      <a:r>
                        <a:rPr lang="en-US" sz="1400" dirty="0"/>
                        <a:t>Good to excellent thermal shock resistance</a:t>
                      </a:r>
                    </a:p>
                  </a:txBody>
                  <a:tcPr marL="82153" marR="82153" marT="41076" marB="41076"/>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Corrosion resistant up to 3000°F</a:t>
                      </a:r>
                    </a:p>
                    <a:p>
                      <a:pPr algn="ctr"/>
                      <a:endParaRPr lang="en-US" sz="1400" dirty="0"/>
                    </a:p>
                  </a:txBody>
                  <a:tcPr marL="82153" marR="82153" marT="41076" marB="41076"/>
                </a:tc>
                <a:extLst>
                  <a:ext uri="{0D108BD9-81ED-4DB2-BD59-A6C34878D82A}">
                    <a16:rowId xmlns:a16="http://schemas.microsoft.com/office/drawing/2014/main" val="4053389597"/>
                  </a:ext>
                </a:extLst>
              </a:tr>
              <a:tr h="1012638">
                <a:tc>
                  <a:txBody>
                    <a:bodyPr/>
                    <a:lstStyle/>
                    <a:p>
                      <a:pPr algn="ctr"/>
                      <a:r>
                        <a:rPr lang="en-US" sz="1400" dirty="0"/>
                        <a:t>Molybdenum (Mo)</a:t>
                      </a:r>
                    </a:p>
                  </a:txBody>
                  <a:tcPr marL="82153" marR="82153" marT="41076" marB="41076"/>
                </a:tc>
                <a:tc>
                  <a:txBody>
                    <a:bodyPr/>
                    <a:lstStyle/>
                    <a:p>
                      <a:pPr algn="ctr"/>
                      <a:r>
                        <a:rPr lang="en-US" sz="1400" dirty="0"/>
                        <a:t>4750°F</a:t>
                      </a:r>
                    </a:p>
                  </a:txBody>
                  <a:tcPr marL="82153" marR="82153" marT="41076" marB="41076"/>
                </a:tc>
                <a:tc>
                  <a:txBody>
                    <a:bodyPr/>
                    <a:lstStyle/>
                    <a:p>
                      <a:pPr algn="ctr"/>
                      <a:r>
                        <a:rPr lang="en-US" sz="1400" dirty="0"/>
                        <a:t>Highly corrosion resistant in many environments</a:t>
                      </a:r>
                    </a:p>
                  </a:txBody>
                  <a:tcPr marL="82153" marR="82153" marT="41076" marB="41076"/>
                </a:tc>
                <a:tc>
                  <a:txBody>
                    <a:bodyPr/>
                    <a:lstStyle/>
                    <a:p>
                      <a:pPr algn="ctr"/>
                      <a:r>
                        <a:rPr lang="en-US" sz="1400" dirty="0"/>
                        <a:t>Excellent</a:t>
                      </a:r>
                    </a:p>
                  </a:txBody>
                  <a:tcPr marL="82153" marR="82153" marT="41076" marB="41076"/>
                </a:tc>
                <a:tc>
                  <a:txBody>
                    <a:bodyPr/>
                    <a:lstStyle/>
                    <a:p>
                      <a:pPr algn="ctr"/>
                      <a:r>
                        <a:rPr lang="en-US" sz="1400" dirty="0"/>
                        <a:t>Excellent in reducing or neutral</a:t>
                      </a:r>
                    </a:p>
                  </a:txBody>
                  <a:tcPr marL="82153" marR="82153" marT="41076" marB="41076"/>
                </a:tc>
                <a:tc>
                  <a:txBody>
                    <a:bodyPr/>
                    <a:lstStyle/>
                    <a:p>
                      <a:pPr algn="ctr"/>
                      <a:r>
                        <a:rPr lang="en-US" sz="1400" dirty="0"/>
                        <a:t>Poor in oxidizing atmospheres</a:t>
                      </a:r>
                    </a:p>
                  </a:txBody>
                  <a:tcPr marL="82153" marR="82153" marT="41076" marB="41076"/>
                </a:tc>
                <a:tc>
                  <a:txBody>
                    <a:bodyPr/>
                    <a:lstStyle/>
                    <a:p>
                      <a:pPr algn="ctr"/>
                      <a:r>
                        <a:rPr lang="en-US" sz="1400" dirty="0"/>
                        <a:t>Excellent thermal shock resistance</a:t>
                      </a:r>
                    </a:p>
                  </a:txBody>
                  <a:tcPr marL="82153" marR="82153" marT="41076" marB="41076"/>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Excellent mechanical properties at elevated temps</a:t>
                      </a:r>
                    </a:p>
                    <a:p>
                      <a:pPr algn="ctr"/>
                      <a:endParaRPr lang="en-US" sz="1400" dirty="0"/>
                    </a:p>
                  </a:txBody>
                  <a:tcPr marL="82153" marR="82153" marT="41076" marB="41076"/>
                </a:tc>
                <a:extLst>
                  <a:ext uri="{0D108BD9-81ED-4DB2-BD59-A6C34878D82A}">
                    <a16:rowId xmlns:a16="http://schemas.microsoft.com/office/drawing/2014/main" val="4186847397"/>
                  </a:ext>
                </a:extLst>
              </a:tr>
              <a:tr h="825620">
                <a:tc>
                  <a:txBody>
                    <a:bodyPr/>
                    <a:lstStyle/>
                    <a:p>
                      <a:pPr algn="ctr"/>
                      <a:r>
                        <a:rPr lang="en-US" sz="1400" dirty="0"/>
                        <a:t>Alumina (AL</a:t>
                      </a:r>
                      <a:r>
                        <a:rPr lang="en-US" sz="1400" baseline="-25000" dirty="0"/>
                        <a:t>2</a:t>
                      </a:r>
                      <a:r>
                        <a:rPr lang="en-US" sz="1400" dirty="0"/>
                        <a:t>O</a:t>
                      </a:r>
                      <a:r>
                        <a:rPr lang="en-US" sz="1400" baseline="-25000" dirty="0"/>
                        <a:t>3</a:t>
                      </a:r>
                      <a:r>
                        <a:rPr lang="en-US" sz="1400" dirty="0"/>
                        <a:t>)</a:t>
                      </a:r>
                    </a:p>
                  </a:txBody>
                  <a:tcPr marL="82153" marR="82153" marT="41076" marB="41076"/>
                </a:tc>
                <a:tc>
                  <a:txBody>
                    <a:bodyPr/>
                    <a:lstStyle/>
                    <a:p>
                      <a:pPr algn="ctr"/>
                      <a:r>
                        <a:rPr lang="en-US" sz="1400" dirty="0"/>
                        <a:t>3686°F</a:t>
                      </a:r>
                    </a:p>
                  </a:txBody>
                  <a:tcPr marL="82153" marR="82153" marT="41076" marB="41076"/>
                </a:tc>
                <a:tc>
                  <a:txBody>
                    <a:bodyPr/>
                    <a:lstStyle/>
                    <a:p>
                      <a:pPr algn="ctr"/>
                      <a:r>
                        <a:rPr lang="en-US" sz="1400" dirty="0"/>
                        <a:t>Excellent resistance</a:t>
                      </a:r>
                    </a:p>
                  </a:txBody>
                  <a:tcPr marL="82153" marR="82153" marT="41076" marB="41076"/>
                </a:tc>
                <a:tc>
                  <a:txBody>
                    <a:bodyPr/>
                    <a:lstStyle/>
                    <a:p>
                      <a:pPr algn="ctr"/>
                      <a:r>
                        <a:rPr lang="en-US" sz="1400" dirty="0"/>
                        <a:t>Poor</a:t>
                      </a:r>
                    </a:p>
                  </a:txBody>
                  <a:tcPr marL="82153" marR="82153" marT="41076" marB="41076"/>
                </a:tc>
                <a:tc>
                  <a:txBody>
                    <a:bodyPr/>
                    <a:lstStyle/>
                    <a:p>
                      <a:pPr algn="ctr"/>
                      <a:r>
                        <a:rPr lang="en-US" sz="1400" dirty="0"/>
                        <a:t>Oxidizing, reducing &amp; high vacuum applications</a:t>
                      </a:r>
                    </a:p>
                  </a:txBody>
                  <a:tcPr marL="82153" marR="82153" marT="41076" marB="41076"/>
                </a:tc>
                <a:tc>
                  <a:txBody>
                    <a:bodyPr/>
                    <a:lstStyle/>
                    <a:p>
                      <a:pPr algn="ctr"/>
                      <a:r>
                        <a:rPr lang="en-US" sz="1400" dirty="0"/>
                        <a:t>Not for use in high vacuum w/ graphite above 2372°F</a:t>
                      </a:r>
                    </a:p>
                  </a:txBody>
                  <a:tcPr marL="82153" marR="82153" marT="41076" marB="41076"/>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Good thermal shock resistance</a:t>
                      </a:r>
                    </a:p>
                    <a:p>
                      <a:pPr algn="ctr"/>
                      <a:endParaRPr lang="en-US" sz="1400" dirty="0"/>
                    </a:p>
                  </a:txBody>
                  <a:tcPr marL="82153" marR="82153" marT="41076" marB="41076"/>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High thermal conductivity</a:t>
                      </a:r>
                    </a:p>
                    <a:p>
                      <a:pPr algn="ctr"/>
                      <a:endParaRPr lang="en-US" sz="1400" dirty="0"/>
                    </a:p>
                  </a:txBody>
                  <a:tcPr marL="82153" marR="82153" marT="41076" marB="41076"/>
                </a:tc>
                <a:extLst>
                  <a:ext uri="{0D108BD9-81ED-4DB2-BD59-A6C34878D82A}">
                    <a16:rowId xmlns:a16="http://schemas.microsoft.com/office/drawing/2014/main" val="1438232900"/>
                  </a:ext>
                </a:extLst>
              </a:tr>
              <a:tr h="855399">
                <a:tc>
                  <a:txBody>
                    <a:bodyPr/>
                    <a:lstStyle/>
                    <a:p>
                      <a:pPr algn="ctr"/>
                      <a:r>
                        <a:rPr lang="en-US" sz="1400" dirty="0"/>
                        <a:t>Zirconia (ZRO</a:t>
                      </a:r>
                      <a:r>
                        <a:rPr lang="en-US" sz="1400" baseline="-25000" dirty="0"/>
                        <a:t>2</a:t>
                      </a:r>
                      <a:r>
                        <a:rPr lang="en-US" sz="1400" dirty="0"/>
                        <a:t>)</a:t>
                      </a:r>
                    </a:p>
                  </a:txBody>
                  <a:tcPr marL="82153" marR="82153" marT="41076" marB="41076"/>
                </a:tc>
                <a:tc>
                  <a:txBody>
                    <a:bodyPr/>
                    <a:lstStyle/>
                    <a:p>
                      <a:pPr algn="ctr"/>
                      <a:r>
                        <a:rPr lang="en-US" sz="1400" dirty="0"/>
                        <a:t>4919°F</a:t>
                      </a:r>
                    </a:p>
                  </a:txBody>
                  <a:tcPr marL="82153" marR="82153" marT="41076" marB="41076"/>
                </a:tc>
                <a:tc>
                  <a:txBody>
                    <a:bodyPr/>
                    <a:lstStyle/>
                    <a:p>
                      <a:pPr algn="ctr"/>
                      <a:r>
                        <a:rPr lang="en-US" sz="1400" dirty="0"/>
                        <a:t>Resists most chemical reactions</a:t>
                      </a:r>
                    </a:p>
                  </a:txBody>
                  <a:tcPr marL="82153" marR="82153" marT="41076" marB="41076"/>
                </a:tc>
                <a:tc>
                  <a:txBody>
                    <a:bodyPr/>
                    <a:lstStyle/>
                    <a:p>
                      <a:pPr algn="ctr"/>
                      <a:r>
                        <a:rPr lang="en-US" sz="1400" dirty="0"/>
                        <a:t>Poor</a:t>
                      </a:r>
                    </a:p>
                  </a:txBody>
                  <a:tcPr marL="82153" marR="82153" marT="41076" marB="41076"/>
                </a:tc>
                <a:tc>
                  <a:txBody>
                    <a:bodyPr/>
                    <a:lstStyle/>
                    <a:p>
                      <a:pPr algn="ctr"/>
                      <a:r>
                        <a:rPr lang="en-US" sz="1400" dirty="0"/>
                        <a:t>Inert, oxidizing and Reducing </a:t>
                      </a:r>
                    </a:p>
                  </a:txBody>
                  <a:tcPr marL="82153" marR="82153" marT="41076" marB="41076"/>
                </a:tc>
                <a:tc>
                  <a:txBody>
                    <a:bodyPr/>
                    <a:lstStyle/>
                    <a:p>
                      <a:pPr algn="ctr"/>
                      <a:r>
                        <a:rPr lang="en-US" sz="1400" dirty="0"/>
                        <a:t>Stable in O</a:t>
                      </a:r>
                      <a:r>
                        <a:rPr lang="en-US" sz="1400" baseline="-25000" dirty="0"/>
                        <a:t>2</a:t>
                      </a:r>
                      <a:r>
                        <a:rPr lang="en-US" sz="1400" dirty="0"/>
                        <a:t> rich atmospheres w/out degradation</a:t>
                      </a:r>
                    </a:p>
                  </a:txBody>
                  <a:tcPr marL="82153" marR="82153" marT="41076" marB="41076"/>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Excellent thermal </a:t>
                      </a:r>
                      <a:r>
                        <a:rPr lang="en-US" sz="1400"/>
                        <a:t>shock resistance</a:t>
                      </a:r>
                      <a:endParaRPr lang="en-US" sz="1400" dirty="0"/>
                    </a:p>
                    <a:p>
                      <a:pPr algn="ctr"/>
                      <a:endParaRPr lang="en-US" sz="1400" dirty="0"/>
                    </a:p>
                  </a:txBody>
                  <a:tcPr marL="82153" marR="82153" marT="41076" marB="41076"/>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Useable to 4400°F  with 0% water absorption</a:t>
                      </a:r>
                    </a:p>
                    <a:p>
                      <a:pPr algn="ctr"/>
                      <a:endParaRPr lang="en-US" sz="1400" dirty="0"/>
                    </a:p>
                  </a:txBody>
                  <a:tcPr marL="82153" marR="82153" marT="41076" marB="41076"/>
                </a:tc>
                <a:extLst>
                  <a:ext uri="{0D108BD9-81ED-4DB2-BD59-A6C34878D82A}">
                    <a16:rowId xmlns:a16="http://schemas.microsoft.com/office/drawing/2014/main" val="2967023386"/>
                  </a:ext>
                </a:extLst>
              </a:tr>
              <a:tr h="825620">
                <a:tc>
                  <a:txBody>
                    <a:bodyPr/>
                    <a:lstStyle/>
                    <a:p>
                      <a:pPr algn="ctr"/>
                      <a:r>
                        <a:rPr lang="en-US" sz="1400" dirty="0"/>
                        <a:t>Fused Quartz</a:t>
                      </a:r>
                    </a:p>
                    <a:p>
                      <a:pPr algn="ctr"/>
                      <a:r>
                        <a:rPr lang="en-US" sz="1400" dirty="0"/>
                        <a:t>99.9% SIO</a:t>
                      </a:r>
                      <a:r>
                        <a:rPr lang="en-US" sz="1400" baseline="-25000" dirty="0"/>
                        <a:t>2</a:t>
                      </a:r>
                    </a:p>
                  </a:txBody>
                  <a:tcPr marL="82153" marR="82153" marT="41076" marB="41076"/>
                </a:tc>
                <a:tc>
                  <a:txBody>
                    <a:bodyPr/>
                    <a:lstStyle/>
                    <a:p>
                      <a:pPr algn="ctr"/>
                      <a:r>
                        <a:rPr lang="en-US" sz="1400" dirty="0"/>
                        <a:t>3038°F</a:t>
                      </a:r>
                    </a:p>
                  </a:txBody>
                  <a:tcPr marL="82153" marR="82153" marT="41076" marB="41076"/>
                </a:tc>
                <a:tc>
                  <a:txBody>
                    <a:bodyPr/>
                    <a:lstStyle/>
                    <a:p>
                      <a:pPr algn="ctr"/>
                      <a:r>
                        <a:rPr lang="en-US" sz="1400" dirty="0"/>
                        <a:t>Unreactive w/ most acids, metals, chlorine &amp; bromine.</a:t>
                      </a:r>
                    </a:p>
                  </a:txBody>
                  <a:tcPr marL="82153" marR="82153" marT="41076" marB="41076"/>
                </a:tc>
                <a:tc>
                  <a:txBody>
                    <a:bodyPr/>
                    <a:lstStyle/>
                    <a:p>
                      <a:pPr algn="ctr"/>
                      <a:r>
                        <a:rPr lang="en-US" sz="1400" dirty="0"/>
                        <a:t>Good</a:t>
                      </a:r>
                    </a:p>
                  </a:txBody>
                  <a:tcPr marL="82153" marR="82153" marT="41076" marB="41076"/>
                </a:tc>
                <a:tc>
                  <a:txBody>
                    <a:bodyPr/>
                    <a:lstStyle/>
                    <a:p>
                      <a:pPr algn="ctr"/>
                      <a:r>
                        <a:rPr lang="en-US" sz="1400" dirty="0"/>
                        <a:t>Oxidizing, inert &amp; neutral </a:t>
                      </a:r>
                    </a:p>
                  </a:txBody>
                  <a:tcPr marL="82153" marR="82153" marT="41076" marB="41076"/>
                </a:tc>
                <a:tc>
                  <a:txBody>
                    <a:bodyPr/>
                    <a:lstStyle/>
                    <a:p>
                      <a:pPr algn="ctr"/>
                      <a:r>
                        <a:rPr lang="en-US" sz="1400" dirty="0"/>
                        <a:t>Devitrifies rapidly at temps above 1800°F</a:t>
                      </a:r>
                    </a:p>
                  </a:txBody>
                  <a:tcPr marL="82153" marR="82153" marT="41076" marB="41076"/>
                </a:tc>
                <a:tc>
                  <a:txBody>
                    <a:bodyPr/>
                    <a:lstStyle/>
                    <a:p>
                      <a:pPr algn="ctr"/>
                      <a:r>
                        <a:rPr lang="en-US" sz="1400" dirty="0"/>
                        <a:t>High thermal shock resistance</a:t>
                      </a:r>
                    </a:p>
                  </a:txBody>
                  <a:tcPr marL="82153" marR="82153" marT="41076" marB="41076"/>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Slightly attacked by alkaline solutions</a:t>
                      </a:r>
                    </a:p>
                    <a:p>
                      <a:pPr algn="ctr"/>
                      <a:endParaRPr lang="en-US" sz="1400" dirty="0"/>
                    </a:p>
                  </a:txBody>
                  <a:tcPr marL="82153" marR="82153" marT="41076" marB="41076"/>
                </a:tc>
                <a:extLst>
                  <a:ext uri="{0D108BD9-81ED-4DB2-BD59-A6C34878D82A}">
                    <a16:rowId xmlns:a16="http://schemas.microsoft.com/office/drawing/2014/main" val="1910605870"/>
                  </a:ext>
                </a:extLst>
              </a:tr>
            </a:tbl>
          </a:graphicData>
        </a:graphic>
      </p:graphicFrame>
    </p:spTree>
    <p:extLst>
      <p:ext uri="{BB962C8B-B14F-4D97-AF65-F5344CB8AC3E}">
        <p14:creationId xmlns:p14="http://schemas.microsoft.com/office/powerpoint/2010/main" val="2372148895"/>
      </p:ext>
    </p:extLst>
  </p:cSld>
  <p:clrMapOvr>
    <a:masterClrMapping/>
  </p:clrMapOvr>
  <mc:AlternateContent xmlns:mc="http://schemas.openxmlformats.org/markup-compatibility/2006" xmlns:p14="http://schemas.microsoft.com/office/powerpoint/2010/main">
    <mc:Choice Requires="p14">
      <p:transition spd="slow" p14:dur="2000" advTm="12000"/>
    </mc:Choice>
    <mc:Fallback xmlns="">
      <p:transition spd="slow" advTm="1200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F36DE3-C808-8FF6-7A80-BB15BA19FBD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43311EE-FABC-010D-B218-38116E80CE6E}"/>
              </a:ext>
            </a:extLst>
          </p:cNvPr>
          <p:cNvSpPr>
            <a:spLocks noGrp="1"/>
          </p:cNvSpPr>
          <p:nvPr>
            <p:ph type="title"/>
          </p:nvPr>
        </p:nvSpPr>
        <p:spPr>
          <a:xfrm>
            <a:off x="838200" y="18256"/>
            <a:ext cx="10515600" cy="934782"/>
          </a:xfrm>
        </p:spPr>
        <p:txBody>
          <a:bodyPr>
            <a:noAutofit/>
          </a:bodyPr>
          <a:lstStyle/>
          <a:p>
            <a:r>
              <a:rPr lang="en-US" dirty="0"/>
              <a:t>Temperature Sensor Selection</a:t>
            </a:r>
          </a:p>
        </p:txBody>
      </p:sp>
      <p:sp>
        <p:nvSpPr>
          <p:cNvPr id="12" name="Footer Placeholder 9">
            <a:extLst>
              <a:ext uri="{FF2B5EF4-FFF2-40B4-BE49-F238E27FC236}">
                <a16:creationId xmlns:a16="http://schemas.microsoft.com/office/drawing/2014/main" id="{EB5F1E89-CFAE-228C-E7B0-F3ADBCB4B5F6}"/>
              </a:ext>
            </a:extLst>
          </p:cNvPr>
          <p:cNvSpPr>
            <a:spLocks noGrp="1"/>
          </p:cNvSpPr>
          <p:nvPr>
            <p:ph type="ftr" sz="quarter" idx="11"/>
          </p:nvPr>
        </p:nvSpPr>
        <p:spPr>
          <a:xfrm>
            <a:off x="4376034" y="6398222"/>
            <a:ext cx="3439933" cy="276899"/>
          </a:xfrm>
        </p:spPr>
        <p:txBody>
          <a:bodyPr/>
          <a:lstStyle/>
          <a:p>
            <a:pPr algn="ctr"/>
            <a:r>
              <a:rPr lang="en-US" dirty="0"/>
              <a:t>Convectronics </a:t>
            </a:r>
            <a:r>
              <a:rPr lang="en-US" dirty="0">
                <a:sym typeface="Symbol" panose="05050102010706020507" pitchFamily="18" charset="2"/>
              </a:rPr>
              <a:t> Heaters, Sensors, Controls</a:t>
            </a:r>
            <a:endParaRPr lang="en-US" dirty="0"/>
          </a:p>
        </p:txBody>
      </p:sp>
      <p:sp>
        <p:nvSpPr>
          <p:cNvPr id="13" name="Footer Placeholder 9">
            <a:extLst>
              <a:ext uri="{FF2B5EF4-FFF2-40B4-BE49-F238E27FC236}">
                <a16:creationId xmlns:a16="http://schemas.microsoft.com/office/drawing/2014/main" id="{0CE0FEA3-2470-B5DC-3E00-193A6B56A1DE}"/>
              </a:ext>
            </a:extLst>
          </p:cNvPr>
          <p:cNvSpPr txBox="1">
            <a:spLocks/>
          </p:cNvSpPr>
          <p:nvPr/>
        </p:nvSpPr>
        <p:spPr>
          <a:xfrm>
            <a:off x="10319656" y="6398222"/>
            <a:ext cx="1567543" cy="2768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200" dirty="0">
                <a:solidFill>
                  <a:srgbClr val="AC1B27"/>
                </a:solidFill>
              </a:rPr>
              <a:t>convectronics.com</a:t>
            </a:r>
          </a:p>
        </p:txBody>
      </p:sp>
      <p:pic>
        <p:nvPicPr>
          <p:cNvPr id="14" name="Picture 13">
            <a:extLst>
              <a:ext uri="{FF2B5EF4-FFF2-40B4-BE49-F238E27FC236}">
                <a16:creationId xmlns:a16="http://schemas.microsoft.com/office/drawing/2014/main" id="{CBDE19F3-0E40-EFFB-EDF1-51F127169F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40222" y="1785257"/>
            <a:ext cx="4651778" cy="4111279"/>
          </a:xfrm>
          <a:prstGeom prst="rect">
            <a:avLst/>
          </a:prstGeom>
        </p:spPr>
      </p:pic>
      <p:pic>
        <p:nvPicPr>
          <p:cNvPr id="5" name="Picture 4">
            <a:extLst>
              <a:ext uri="{FF2B5EF4-FFF2-40B4-BE49-F238E27FC236}">
                <a16:creationId xmlns:a16="http://schemas.microsoft.com/office/drawing/2014/main" id="{AFAD36C5-08B8-EEFF-607E-40F25081F6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77043" y="1785257"/>
            <a:ext cx="4633456" cy="4111279"/>
          </a:xfrm>
          <a:prstGeom prst="rect">
            <a:avLst/>
          </a:prstGeom>
        </p:spPr>
      </p:pic>
      <p:sp>
        <p:nvSpPr>
          <p:cNvPr id="19" name="TextBox 18">
            <a:extLst>
              <a:ext uri="{FF2B5EF4-FFF2-40B4-BE49-F238E27FC236}">
                <a16:creationId xmlns:a16="http://schemas.microsoft.com/office/drawing/2014/main" id="{2DB0B495-65FC-5F85-BA47-807F3A8C713D}"/>
              </a:ext>
            </a:extLst>
          </p:cNvPr>
          <p:cNvSpPr txBox="1"/>
          <p:nvPr/>
        </p:nvSpPr>
        <p:spPr>
          <a:xfrm>
            <a:off x="-1" y="1074918"/>
            <a:ext cx="2877043" cy="5550237"/>
          </a:xfrm>
          <a:prstGeom prst="rect">
            <a:avLst/>
          </a:prstGeom>
          <a:noFill/>
        </p:spPr>
        <p:txBody>
          <a:bodyPr wrap="square">
            <a:spAutoFit/>
          </a:bodyPr>
          <a:lstStyle/>
          <a:p>
            <a:pPr algn="l">
              <a:buNone/>
            </a:pPr>
            <a:r>
              <a:rPr lang="en-US" sz="1600" b="1" i="0" dirty="0">
                <a:solidFill>
                  <a:srgbClr val="000000"/>
                </a:solidFill>
                <a:effectLst/>
              </a:rPr>
              <a:t>Applications</a:t>
            </a:r>
          </a:p>
          <a:p>
            <a:pPr algn="l">
              <a:buNone/>
            </a:pPr>
            <a:endParaRPr lang="en-US" sz="1600" b="1" i="0" dirty="0">
              <a:solidFill>
                <a:srgbClr val="000000"/>
              </a:solidFill>
              <a:effectLst/>
            </a:endParaRPr>
          </a:p>
          <a:p>
            <a:pPr marL="171450" lvl="0" indent="-171450">
              <a:buFont typeface="Arial" panose="020B0604020202020204" pitchFamily="34" charset="0"/>
              <a:buChar char="•"/>
            </a:pPr>
            <a:r>
              <a:rPr lang="en-US" sz="1300" dirty="0"/>
              <a:t>High temp furnaces (ceramics, glass, </a:t>
            </a:r>
          </a:p>
          <a:p>
            <a:pPr lvl="0">
              <a:lnSpc>
                <a:spcPts val="1700"/>
              </a:lnSpc>
            </a:pPr>
            <a:r>
              <a:rPr lang="en-US" sz="1300" dirty="0"/>
              <a:t>     heat-treatment, sintering, vacuum)</a:t>
            </a:r>
          </a:p>
          <a:p>
            <a:pPr marL="171450" lvl="0" indent="-171450">
              <a:lnSpc>
                <a:spcPts val="1700"/>
              </a:lnSpc>
              <a:buFont typeface="Arial" panose="020B0604020202020204" pitchFamily="34" charset="0"/>
              <a:buChar char="•"/>
            </a:pPr>
            <a:r>
              <a:rPr lang="en-US" sz="1300" dirty="0"/>
              <a:t>Reducing atmospheres</a:t>
            </a:r>
          </a:p>
          <a:p>
            <a:pPr marL="171450" lvl="0" indent="-171450">
              <a:lnSpc>
                <a:spcPts val="1700"/>
              </a:lnSpc>
              <a:buFont typeface="Arial" panose="020B0604020202020204" pitchFamily="34" charset="0"/>
              <a:buChar char="•"/>
            </a:pPr>
            <a:r>
              <a:rPr lang="en-US" sz="1300" dirty="0"/>
              <a:t>Metallurgy and foundries (melting, </a:t>
            </a:r>
          </a:p>
          <a:p>
            <a:pPr lvl="0">
              <a:lnSpc>
                <a:spcPts val="1700"/>
              </a:lnSpc>
            </a:pPr>
            <a:r>
              <a:rPr lang="en-US" sz="1300" dirty="0"/>
              <a:t>     annealing, alloy processing)</a:t>
            </a:r>
          </a:p>
          <a:p>
            <a:pPr marL="171450" lvl="0" indent="-171450">
              <a:lnSpc>
                <a:spcPts val="1700"/>
              </a:lnSpc>
              <a:buFont typeface="Arial" panose="020B0604020202020204" pitchFamily="34" charset="0"/>
              <a:buChar char="•"/>
            </a:pPr>
            <a:r>
              <a:rPr lang="en-US" sz="1300" dirty="0"/>
              <a:t>Semiconductor and semiconductor-plant processes (CVD, diffusion, </a:t>
            </a:r>
          </a:p>
          <a:p>
            <a:pPr lvl="0">
              <a:lnSpc>
                <a:spcPts val="1600"/>
              </a:lnSpc>
            </a:pPr>
            <a:r>
              <a:rPr lang="en-US" sz="1300" dirty="0"/>
              <a:t>     wafer processing)</a:t>
            </a:r>
          </a:p>
          <a:p>
            <a:pPr marL="171450" lvl="0" indent="-171450">
              <a:lnSpc>
                <a:spcPts val="1700"/>
              </a:lnSpc>
              <a:buFont typeface="Arial" panose="020B0604020202020204" pitchFamily="34" charset="0"/>
              <a:buChar char="•"/>
            </a:pPr>
            <a:r>
              <a:rPr lang="en-US" sz="1300" dirty="0"/>
              <a:t>Electron-beam and physical vapor deposition (PVD) systems</a:t>
            </a:r>
          </a:p>
          <a:p>
            <a:pPr marL="171450" lvl="0" indent="-171450">
              <a:lnSpc>
                <a:spcPts val="1700"/>
              </a:lnSpc>
              <a:buFont typeface="Arial" panose="020B0604020202020204" pitchFamily="34" charset="0"/>
              <a:buChar char="•"/>
            </a:pPr>
            <a:r>
              <a:rPr lang="en-US" sz="1300" dirty="0"/>
              <a:t>Thermal processing in molten salts or metal baths</a:t>
            </a:r>
          </a:p>
          <a:p>
            <a:pPr marL="171450" lvl="0" indent="-171450">
              <a:lnSpc>
                <a:spcPts val="1700"/>
              </a:lnSpc>
              <a:buFont typeface="Arial" panose="020B0604020202020204" pitchFamily="34" charset="0"/>
              <a:buChar char="•"/>
            </a:pPr>
            <a:r>
              <a:rPr lang="en-US" sz="1300" dirty="0"/>
              <a:t>Chemical and petrochemical reactors w/ corrosive gases (oxidizing/halogen environments)</a:t>
            </a:r>
          </a:p>
          <a:p>
            <a:pPr marL="171450" lvl="0" indent="-171450">
              <a:lnSpc>
                <a:spcPts val="1700"/>
              </a:lnSpc>
              <a:buFont typeface="Arial" panose="020B0604020202020204" pitchFamily="34" charset="0"/>
              <a:buChar char="•"/>
            </a:pPr>
            <a:r>
              <a:rPr lang="en-US" sz="1300" dirty="0"/>
              <a:t>Laboratory calibration and reference standards (metrology labs)</a:t>
            </a:r>
          </a:p>
          <a:p>
            <a:pPr marL="171450" lvl="0" indent="-171450">
              <a:lnSpc>
                <a:spcPts val="1700"/>
              </a:lnSpc>
              <a:buFont typeface="Arial" panose="020B0604020202020204" pitchFamily="34" charset="0"/>
              <a:buChar char="•"/>
            </a:pPr>
            <a:r>
              <a:rPr lang="en-US" sz="1300" dirty="0"/>
              <a:t>Aerospace and turbine testing </a:t>
            </a:r>
          </a:p>
          <a:p>
            <a:pPr marL="171450" lvl="0" indent="-171450">
              <a:lnSpc>
                <a:spcPts val="1700"/>
              </a:lnSpc>
              <a:buFont typeface="Arial" panose="020B0604020202020204" pitchFamily="34" charset="0"/>
              <a:buChar char="•"/>
            </a:pPr>
            <a:r>
              <a:rPr lang="en-US" sz="1300" dirty="0"/>
              <a:t>Crucible and kiln monitoring </a:t>
            </a:r>
          </a:p>
          <a:p>
            <a:pPr marL="171450" lvl="0" indent="-171450">
              <a:lnSpc>
                <a:spcPts val="1700"/>
              </a:lnSpc>
              <a:buFont typeface="Arial" panose="020B0604020202020204" pitchFamily="34" charset="0"/>
              <a:buChar char="•"/>
            </a:pPr>
            <a:r>
              <a:rPr lang="en-US" sz="1300" dirty="0"/>
              <a:t>Vacuum and controlled-atmosphere processes </a:t>
            </a:r>
          </a:p>
          <a:p>
            <a:pPr algn="l">
              <a:buNone/>
            </a:pPr>
            <a:endParaRPr lang="en-US" sz="1400" b="0" i="0" dirty="0">
              <a:solidFill>
                <a:srgbClr val="000000"/>
              </a:solidFill>
              <a:effectLst/>
            </a:endParaRPr>
          </a:p>
          <a:p>
            <a:pPr algn="l">
              <a:buNone/>
            </a:pPr>
            <a:endParaRPr lang="en-US" sz="1400" b="0" i="0" dirty="0">
              <a:solidFill>
                <a:srgbClr val="000000"/>
              </a:solidFill>
              <a:effectLst/>
            </a:endParaRPr>
          </a:p>
        </p:txBody>
      </p:sp>
    </p:spTree>
    <p:extLst>
      <p:ext uri="{BB962C8B-B14F-4D97-AF65-F5344CB8AC3E}">
        <p14:creationId xmlns:p14="http://schemas.microsoft.com/office/powerpoint/2010/main" val="1495038830"/>
      </p:ext>
    </p:extLst>
  </p:cSld>
  <p:clrMapOvr>
    <a:masterClrMapping/>
  </p:clrMapOvr>
  <mc:AlternateContent xmlns:mc="http://schemas.openxmlformats.org/markup-compatibility/2006" xmlns:p14="http://schemas.microsoft.com/office/powerpoint/2010/main">
    <mc:Choice Requires="p14">
      <p:transition spd="slow" p14:dur="2000" advTm="26000"/>
    </mc:Choice>
    <mc:Fallback xmlns="">
      <p:transition spd="slow" advTm="2600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433B8B-2214-7AE0-57ED-2038FF05109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D6B0010-FB80-CC50-9A2C-2BE38AB0AA12}"/>
              </a:ext>
            </a:extLst>
          </p:cNvPr>
          <p:cNvSpPr>
            <a:spLocks noGrp="1"/>
          </p:cNvSpPr>
          <p:nvPr>
            <p:ph type="title"/>
          </p:nvPr>
        </p:nvSpPr>
        <p:spPr>
          <a:xfrm>
            <a:off x="838200" y="18256"/>
            <a:ext cx="10515600" cy="934782"/>
          </a:xfrm>
        </p:spPr>
        <p:txBody>
          <a:bodyPr>
            <a:noAutofit/>
          </a:bodyPr>
          <a:lstStyle/>
          <a:p>
            <a:r>
              <a:rPr lang="en-US" dirty="0"/>
              <a:t>Temperature Applications</a:t>
            </a:r>
          </a:p>
        </p:txBody>
      </p:sp>
      <p:sp>
        <p:nvSpPr>
          <p:cNvPr id="12" name="Footer Placeholder 9">
            <a:extLst>
              <a:ext uri="{FF2B5EF4-FFF2-40B4-BE49-F238E27FC236}">
                <a16:creationId xmlns:a16="http://schemas.microsoft.com/office/drawing/2014/main" id="{37C79143-1F6D-5458-33D9-AEC11A76AD2D}"/>
              </a:ext>
            </a:extLst>
          </p:cNvPr>
          <p:cNvSpPr>
            <a:spLocks noGrp="1"/>
          </p:cNvSpPr>
          <p:nvPr>
            <p:ph type="ftr" sz="quarter" idx="11"/>
          </p:nvPr>
        </p:nvSpPr>
        <p:spPr>
          <a:xfrm>
            <a:off x="4376034" y="6398222"/>
            <a:ext cx="3439933" cy="276899"/>
          </a:xfrm>
        </p:spPr>
        <p:txBody>
          <a:bodyPr/>
          <a:lstStyle/>
          <a:p>
            <a:pPr algn="ctr"/>
            <a:r>
              <a:rPr lang="en-US" dirty="0"/>
              <a:t>Convectronics </a:t>
            </a:r>
            <a:r>
              <a:rPr lang="en-US" dirty="0">
                <a:sym typeface="Symbol" panose="05050102010706020507" pitchFamily="18" charset="2"/>
              </a:rPr>
              <a:t> Heaters, Sensors, Controls</a:t>
            </a:r>
            <a:endParaRPr lang="en-US" dirty="0"/>
          </a:p>
        </p:txBody>
      </p:sp>
      <p:sp>
        <p:nvSpPr>
          <p:cNvPr id="13" name="Footer Placeholder 9">
            <a:extLst>
              <a:ext uri="{FF2B5EF4-FFF2-40B4-BE49-F238E27FC236}">
                <a16:creationId xmlns:a16="http://schemas.microsoft.com/office/drawing/2014/main" id="{4CBFDA45-D414-0172-83E8-B1E3579E3F57}"/>
              </a:ext>
            </a:extLst>
          </p:cNvPr>
          <p:cNvSpPr txBox="1">
            <a:spLocks/>
          </p:cNvSpPr>
          <p:nvPr/>
        </p:nvSpPr>
        <p:spPr>
          <a:xfrm>
            <a:off x="10319656" y="6398222"/>
            <a:ext cx="1567543" cy="2768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200" dirty="0">
                <a:solidFill>
                  <a:srgbClr val="AC1B27"/>
                </a:solidFill>
              </a:rPr>
              <a:t>convectronics.com</a:t>
            </a:r>
          </a:p>
        </p:txBody>
      </p:sp>
      <p:sp>
        <p:nvSpPr>
          <p:cNvPr id="3" name="TextBox 2">
            <a:extLst>
              <a:ext uri="{FF2B5EF4-FFF2-40B4-BE49-F238E27FC236}">
                <a16:creationId xmlns:a16="http://schemas.microsoft.com/office/drawing/2014/main" id="{CC01B0C7-211A-002C-33A5-6ACEACAD4ABA}"/>
              </a:ext>
            </a:extLst>
          </p:cNvPr>
          <p:cNvSpPr txBox="1"/>
          <p:nvPr/>
        </p:nvSpPr>
        <p:spPr>
          <a:xfrm>
            <a:off x="524692" y="1125107"/>
            <a:ext cx="3661954" cy="2339102"/>
          </a:xfrm>
          <a:prstGeom prst="rect">
            <a:avLst/>
          </a:prstGeom>
          <a:noFill/>
        </p:spPr>
        <p:txBody>
          <a:bodyPr wrap="square">
            <a:spAutoFit/>
          </a:bodyPr>
          <a:lstStyle/>
          <a:p>
            <a:pPr>
              <a:buNone/>
            </a:pPr>
            <a:r>
              <a:rPr lang="en-US" b="1" dirty="0"/>
              <a:t>Packaging Equipment</a:t>
            </a:r>
          </a:p>
          <a:p>
            <a:pPr>
              <a:buNone/>
            </a:pPr>
            <a:endParaRPr lang="en-US" sz="1600" b="1" dirty="0"/>
          </a:p>
          <a:p>
            <a:r>
              <a:rPr lang="en-US" sz="1600" b="1" dirty="0"/>
              <a:t>Convectronics’</a:t>
            </a:r>
            <a:r>
              <a:rPr lang="en-US" sz="1600" dirty="0"/>
              <a:t> custom-formed Mineral Insulated (MI) thermocouples monitor glue reservoirs directly within packaging equipment. This </a:t>
            </a:r>
            <a:r>
              <a:rPr lang="en-US" sz="1600" b="1" dirty="0"/>
              <a:t>precise thermal tracking </a:t>
            </a:r>
            <a:r>
              <a:rPr lang="en-US" sz="1600" dirty="0"/>
              <a:t>ensures </a:t>
            </a:r>
            <a:r>
              <a:rPr lang="en-US" sz="1600" b="1" dirty="0"/>
              <a:t>stable, consistent </a:t>
            </a:r>
            <a:r>
              <a:rPr lang="en-US" sz="1600" dirty="0"/>
              <a:t>adhesive temperatures required for optimal bonding performance.</a:t>
            </a:r>
          </a:p>
        </p:txBody>
      </p:sp>
      <p:pic>
        <p:nvPicPr>
          <p:cNvPr id="5" name="Picture 4">
            <a:extLst>
              <a:ext uri="{FF2B5EF4-FFF2-40B4-BE49-F238E27FC236}">
                <a16:creationId xmlns:a16="http://schemas.microsoft.com/office/drawing/2014/main" id="{417A8609-AA8A-95FF-B6FF-1256AA7D1A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11337" y="1125107"/>
            <a:ext cx="6801394" cy="5101046"/>
          </a:xfrm>
          <a:prstGeom prst="rect">
            <a:avLst/>
          </a:prstGeom>
        </p:spPr>
      </p:pic>
      <p:pic>
        <p:nvPicPr>
          <p:cNvPr id="14" name="Picture 13">
            <a:extLst>
              <a:ext uri="{FF2B5EF4-FFF2-40B4-BE49-F238E27FC236}">
                <a16:creationId xmlns:a16="http://schemas.microsoft.com/office/drawing/2014/main" id="{F2DA179E-5A0D-DF3E-286A-A42D77D362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5497599">
            <a:off x="689917" y="2160887"/>
            <a:ext cx="3485588" cy="4668199"/>
          </a:xfrm>
          <a:prstGeom prst="rect">
            <a:avLst/>
          </a:prstGeom>
        </p:spPr>
      </p:pic>
    </p:spTree>
    <p:extLst>
      <p:ext uri="{BB962C8B-B14F-4D97-AF65-F5344CB8AC3E}">
        <p14:creationId xmlns:p14="http://schemas.microsoft.com/office/powerpoint/2010/main" val="1987184623"/>
      </p:ext>
    </p:extLst>
  </p:cSld>
  <p:clrMapOvr>
    <a:masterClrMapping/>
  </p:clrMapOvr>
  <mc:AlternateContent xmlns:mc="http://schemas.openxmlformats.org/markup-compatibility/2006" xmlns:p14="http://schemas.microsoft.com/office/powerpoint/2010/main">
    <mc:Choice Requires="p14">
      <p:transition spd="slow" p14:dur="2000" advTm="15000"/>
    </mc:Choice>
    <mc:Fallback xmlns="">
      <p:transition spd="slow" advTm="1500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BDF7CE-F1CF-66F7-9580-FCD055A632B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C616F2E-B30A-D65E-2D8A-2FFEE416BCC4}"/>
              </a:ext>
            </a:extLst>
          </p:cNvPr>
          <p:cNvSpPr>
            <a:spLocks noGrp="1"/>
          </p:cNvSpPr>
          <p:nvPr>
            <p:ph type="title"/>
          </p:nvPr>
        </p:nvSpPr>
        <p:spPr>
          <a:xfrm>
            <a:off x="838200" y="18256"/>
            <a:ext cx="10515600" cy="934782"/>
          </a:xfrm>
        </p:spPr>
        <p:txBody>
          <a:bodyPr>
            <a:noAutofit/>
          </a:bodyPr>
          <a:lstStyle/>
          <a:p>
            <a:r>
              <a:rPr lang="en-US" dirty="0"/>
              <a:t>Temperature Applications</a:t>
            </a:r>
          </a:p>
        </p:txBody>
      </p:sp>
      <p:sp>
        <p:nvSpPr>
          <p:cNvPr id="12" name="Footer Placeholder 9">
            <a:extLst>
              <a:ext uri="{FF2B5EF4-FFF2-40B4-BE49-F238E27FC236}">
                <a16:creationId xmlns:a16="http://schemas.microsoft.com/office/drawing/2014/main" id="{25C6951D-A2D9-3DA7-7CB9-074316B62DFB}"/>
              </a:ext>
            </a:extLst>
          </p:cNvPr>
          <p:cNvSpPr>
            <a:spLocks noGrp="1"/>
          </p:cNvSpPr>
          <p:nvPr>
            <p:ph type="ftr" sz="quarter" idx="11"/>
          </p:nvPr>
        </p:nvSpPr>
        <p:spPr>
          <a:xfrm>
            <a:off x="4376034" y="6398222"/>
            <a:ext cx="3439933" cy="276899"/>
          </a:xfrm>
        </p:spPr>
        <p:txBody>
          <a:bodyPr/>
          <a:lstStyle/>
          <a:p>
            <a:pPr algn="ctr"/>
            <a:r>
              <a:rPr lang="en-US" dirty="0"/>
              <a:t>Convectronics </a:t>
            </a:r>
            <a:r>
              <a:rPr lang="en-US" dirty="0">
                <a:sym typeface="Symbol" panose="05050102010706020507" pitchFamily="18" charset="2"/>
              </a:rPr>
              <a:t> Heaters, Sensors, Controls</a:t>
            </a:r>
            <a:endParaRPr lang="en-US" dirty="0"/>
          </a:p>
        </p:txBody>
      </p:sp>
      <p:sp>
        <p:nvSpPr>
          <p:cNvPr id="13" name="Footer Placeholder 9">
            <a:extLst>
              <a:ext uri="{FF2B5EF4-FFF2-40B4-BE49-F238E27FC236}">
                <a16:creationId xmlns:a16="http://schemas.microsoft.com/office/drawing/2014/main" id="{A157B71A-6488-6E8A-8867-5158CA0B67BC}"/>
              </a:ext>
            </a:extLst>
          </p:cNvPr>
          <p:cNvSpPr txBox="1">
            <a:spLocks/>
          </p:cNvSpPr>
          <p:nvPr/>
        </p:nvSpPr>
        <p:spPr>
          <a:xfrm>
            <a:off x="10319656" y="6398222"/>
            <a:ext cx="1567543" cy="2768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200" dirty="0">
                <a:solidFill>
                  <a:srgbClr val="AC1B27"/>
                </a:solidFill>
              </a:rPr>
              <a:t>convectronics.com</a:t>
            </a:r>
          </a:p>
        </p:txBody>
      </p:sp>
      <p:sp>
        <p:nvSpPr>
          <p:cNvPr id="3" name="TextBox 2">
            <a:extLst>
              <a:ext uri="{FF2B5EF4-FFF2-40B4-BE49-F238E27FC236}">
                <a16:creationId xmlns:a16="http://schemas.microsoft.com/office/drawing/2014/main" id="{C8409E42-9342-FA7F-7CD9-464B61C26643}"/>
              </a:ext>
            </a:extLst>
          </p:cNvPr>
          <p:cNvSpPr txBox="1"/>
          <p:nvPr/>
        </p:nvSpPr>
        <p:spPr>
          <a:xfrm>
            <a:off x="554173" y="1181412"/>
            <a:ext cx="5541826" cy="3416320"/>
          </a:xfrm>
          <a:prstGeom prst="rect">
            <a:avLst/>
          </a:prstGeom>
          <a:noFill/>
        </p:spPr>
        <p:txBody>
          <a:bodyPr wrap="square">
            <a:spAutoFit/>
          </a:bodyPr>
          <a:lstStyle/>
          <a:p>
            <a:r>
              <a:rPr lang="en-US" b="1" dirty="0"/>
              <a:t>Optimizing Biomass Pellet Mill Efficiency</a:t>
            </a:r>
          </a:p>
          <a:p>
            <a:endParaRPr lang="en-US" dirty="0"/>
          </a:p>
          <a:p>
            <a:pPr marL="285750" indent="-285750">
              <a:buFont typeface="Arial" panose="020B0604020202020204" pitchFamily="34" charset="0"/>
              <a:buChar char="•"/>
            </a:pPr>
            <a:r>
              <a:rPr lang="en-US" sz="1600" b="1" dirty="0"/>
              <a:t>Critical Monitoring:</a:t>
            </a:r>
            <a:r>
              <a:rPr lang="en-US" sz="1600" dirty="0"/>
              <a:t> Convectronics RTDs track real-time roll temperatures in biomass pellet mills.</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b="1" dirty="0"/>
              <a:t>Asset Protection:</a:t>
            </a:r>
            <a:r>
              <a:rPr lang="en-US" sz="1600" dirty="0"/>
              <a:t> Safeguards high-load machinery from overheating and thermal damage.</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b="1" dirty="0"/>
              <a:t>Quality Control:</a:t>
            </a:r>
            <a:r>
              <a:rPr lang="en-US" sz="1600" dirty="0"/>
              <a:t> Empowers operators to stabilize the process and guarantee consistent pellet durability.</a:t>
            </a:r>
          </a:p>
          <a:p>
            <a:pPr fontAlgn="base"/>
            <a:endParaRPr lang="en-US" dirty="0"/>
          </a:p>
          <a:p>
            <a:pPr lvl="1" fontAlgn="base"/>
            <a:endParaRPr lang="en-US" dirty="0"/>
          </a:p>
          <a:p>
            <a:endParaRPr lang="en-US" sz="1600" dirty="0"/>
          </a:p>
        </p:txBody>
      </p:sp>
      <p:pic>
        <p:nvPicPr>
          <p:cNvPr id="5" name="Picture 4">
            <a:extLst>
              <a:ext uri="{FF2B5EF4-FFF2-40B4-BE49-F238E27FC236}">
                <a16:creationId xmlns:a16="http://schemas.microsoft.com/office/drawing/2014/main" id="{D1409870-E294-8ABE-76BD-4492133398F3}"/>
              </a:ext>
            </a:extLst>
          </p:cNvPr>
          <p:cNvPicPr>
            <a:picLocks noChangeAspect="1"/>
          </p:cNvPicPr>
          <p:nvPr/>
        </p:nvPicPr>
        <p:blipFill>
          <a:blip r:embed="rId2">
            <a:extLst>
              <a:ext uri="{28A0092B-C50C-407E-A947-70E740481C1C}">
                <a14:useLocalDpi xmlns:a14="http://schemas.microsoft.com/office/drawing/2010/main" val="0"/>
              </a:ext>
            </a:extLst>
          </a:blip>
          <a:srcRect l="50000"/>
          <a:stretch>
            <a:fillRect/>
          </a:stretch>
        </p:blipFill>
        <p:spPr>
          <a:xfrm>
            <a:off x="6828606" y="1181412"/>
            <a:ext cx="4637860" cy="5220366"/>
          </a:xfrm>
          <a:prstGeom prst="rect">
            <a:avLst/>
          </a:prstGeom>
        </p:spPr>
      </p:pic>
      <p:pic>
        <p:nvPicPr>
          <p:cNvPr id="7" name="Picture 6">
            <a:extLst>
              <a:ext uri="{FF2B5EF4-FFF2-40B4-BE49-F238E27FC236}">
                <a16:creationId xmlns:a16="http://schemas.microsoft.com/office/drawing/2014/main" id="{5CC8C64D-F266-0315-FB70-669584F2C8B3}"/>
              </a:ext>
            </a:extLst>
          </p:cNvPr>
          <p:cNvPicPr>
            <a:picLocks noChangeAspect="1"/>
          </p:cNvPicPr>
          <p:nvPr/>
        </p:nvPicPr>
        <p:blipFill>
          <a:blip r:embed="rId3">
            <a:extLst>
              <a:ext uri="{28A0092B-C50C-407E-A947-70E740481C1C}">
                <a14:useLocalDpi xmlns:a14="http://schemas.microsoft.com/office/drawing/2010/main" val="0"/>
              </a:ext>
            </a:extLst>
          </a:blip>
          <a:srcRect l="2686" r="9744" b="3059"/>
          <a:stretch>
            <a:fillRect/>
          </a:stretch>
        </p:blipFill>
        <p:spPr>
          <a:xfrm rot="17093427">
            <a:off x="2260358" y="3444555"/>
            <a:ext cx="2401564" cy="3544770"/>
          </a:xfrm>
          <a:prstGeom prst="rect">
            <a:avLst/>
          </a:prstGeom>
        </p:spPr>
      </p:pic>
    </p:spTree>
    <p:extLst>
      <p:ext uri="{BB962C8B-B14F-4D97-AF65-F5344CB8AC3E}">
        <p14:creationId xmlns:p14="http://schemas.microsoft.com/office/powerpoint/2010/main" val="3880368756"/>
      </p:ext>
    </p:extLst>
  </p:cSld>
  <p:clrMapOvr>
    <a:masterClrMapping/>
  </p:clrMapOvr>
  <mc:AlternateContent xmlns:mc="http://schemas.openxmlformats.org/markup-compatibility/2006" xmlns:p14="http://schemas.microsoft.com/office/powerpoint/2010/main">
    <mc:Choice Requires="p14">
      <p:transition spd="slow" p14:dur="2000" advTm="15000"/>
    </mc:Choice>
    <mc:Fallback xmlns="">
      <p:transition spd="slow" advTm="1500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F43BB6C-E838-8CC5-88DE-2FBED5BD86ED}"/>
            </a:ext>
          </a:extLst>
        </p:cNvPr>
        <p:cNvGrpSpPr/>
        <p:nvPr/>
      </p:nvGrpSpPr>
      <p:grpSpPr>
        <a:xfrm>
          <a:off x="0" y="0"/>
          <a:ext cx="0" cy="0"/>
          <a:chOff x="0" y="0"/>
          <a:chExt cx="0" cy="0"/>
        </a:xfrm>
      </p:grpSpPr>
      <p:pic>
        <p:nvPicPr>
          <p:cNvPr id="29" name="Picture 28">
            <a:extLst>
              <a:ext uri="{FF2B5EF4-FFF2-40B4-BE49-F238E27FC236}">
                <a16:creationId xmlns:a16="http://schemas.microsoft.com/office/drawing/2014/main" id="{B69E3AAC-E0F7-1C5A-D683-67060CD3EFC1}"/>
              </a:ext>
            </a:extLst>
          </p:cNvPr>
          <p:cNvPicPr>
            <a:picLocks noChangeAspect="1"/>
          </p:cNvPicPr>
          <p:nvPr/>
        </p:nvPicPr>
        <p:blipFill>
          <a:blip r:embed="rId2">
            <a:extLst>
              <a:ext uri="{28A0092B-C50C-407E-A947-70E740481C1C}">
                <a14:useLocalDpi xmlns:a14="http://schemas.microsoft.com/office/drawing/2010/main" val="0"/>
              </a:ext>
            </a:extLst>
          </a:blip>
          <a:srcRect l="5418" t="8326" r="4158" b="12682"/>
          <a:stretch>
            <a:fillRect/>
          </a:stretch>
        </p:blipFill>
        <p:spPr>
          <a:xfrm>
            <a:off x="1440532" y="4654331"/>
            <a:ext cx="3367315" cy="1654628"/>
          </a:xfrm>
          <a:prstGeom prst="rect">
            <a:avLst/>
          </a:prstGeom>
        </p:spPr>
      </p:pic>
      <p:sp>
        <p:nvSpPr>
          <p:cNvPr id="4" name="Title 3">
            <a:extLst>
              <a:ext uri="{FF2B5EF4-FFF2-40B4-BE49-F238E27FC236}">
                <a16:creationId xmlns:a16="http://schemas.microsoft.com/office/drawing/2014/main" id="{054B1E92-883D-291A-C705-E20969B8A7D7}"/>
              </a:ext>
            </a:extLst>
          </p:cNvPr>
          <p:cNvSpPr>
            <a:spLocks noGrp="1"/>
          </p:cNvSpPr>
          <p:nvPr>
            <p:ph type="title"/>
          </p:nvPr>
        </p:nvSpPr>
        <p:spPr>
          <a:xfrm>
            <a:off x="838200" y="18256"/>
            <a:ext cx="10515600" cy="934782"/>
          </a:xfrm>
        </p:spPr>
        <p:txBody>
          <a:bodyPr>
            <a:noAutofit/>
          </a:bodyPr>
          <a:lstStyle/>
          <a:p>
            <a:r>
              <a:rPr lang="en-US" dirty="0"/>
              <a:t>Custom Designs	</a:t>
            </a:r>
          </a:p>
        </p:txBody>
      </p:sp>
      <p:sp>
        <p:nvSpPr>
          <p:cNvPr id="12" name="Footer Placeholder 9">
            <a:extLst>
              <a:ext uri="{FF2B5EF4-FFF2-40B4-BE49-F238E27FC236}">
                <a16:creationId xmlns:a16="http://schemas.microsoft.com/office/drawing/2014/main" id="{82AA64B8-980D-A395-203E-96A7133EAF21}"/>
              </a:ext>
            </a:extLst>
          </p:cNvPr>
          <p:cNvSpPr>
            <a:spLocks noGrp="1"/>
          </p:cNvSpPr>
          <p:nvPr>
            <p:ph type="ftr" sz="quarter" idx="11"/>
          </p:nvPr>
        </p:nvSpPr>
        <p:spPr>
          <a:xfrm>
            <a:off x="4376034" y="6398222"/>
            <a:ext cx="3439933" cy="276899"/>
          </a:xfrm>
        </p:spPr>
        <p:txBody>
          <a:bodyPr/>
          <a:lstStyle/>
          <a:p>
            <a:pPr algn="ctr"/>
            <a:r>
              <a:rPr lang="en-US" dirty="0"/>
              <a:t>Convectronics </a:t>
            </a:r>
            <a:r>
              <a:rPr lang="en-US" dirty="0">
                <a:sym typeface="Symbol" panose="05050102010706020507" pitchFamily="18" charset="2"/>
              </a:rPr>
              <a:t> Heaters, Sensors, Controls</a:t>
            </a:r>
            <a:endParaRPr lang="en-US" dirty="0"/>
          </a:p>
        </p:txBody>
      </p:sp>
      <p:sp>
        <p:nvSpPr>
          <p:cNvPr id="13" name="Footer Placeholder 9">
            <a:extLst>
              <a:ext uri="{FF2B5EF4-FFF2-40B4-BE49-F238E27FC236}">
                <a16:creationId xmlns:a16="http://schemas.microsoft.com/office/drawing/2014/main" id="{4B39671D-3DEC-C195-1E40-B702D25EF9FA}"/>
              </a:ext>
            </a:extLst>
          </p:cNvPr>
          <p:cNvSpPr txBox="1">
            <a:spLocks/>
          </p:cNvSpPr>
          <p:nvPr/>
        </p:nvSpPr>
        <p:spPr>
          <a:xfrm>
            <a:off x="10319656" y="6398222"/>
            <a:ext cx="1567543" cy="2768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200" dirty="0">
                <a:solidFill>
                  <a:srgbClr val="AC1B27"/>
                </a:solidFill>
              </a:rPr>
              <a:t>convectronics.com</a:t>
            </a:r>
          </a:p>
        </p:txBody>
      </p:sp>
      <p:sp>
        <p:nvSpPr>
          <p:cNvPr id="30" name="TextBox 29">
            <a:extLst>
              <a:ext uri="{FF2B5EF4-FFF2-40B4-BE49-F238E27FC236}">
                <a16:creationId xmlns:a16="http://schemas.microsoft.com/office/drawing/2014/main" id="{3EBD3692-595C-66C3-41B1-478121BE8511}"/>
              </a:ext>
            </a:extLst>
          </p:cNvPr>
          <p:cNvSpPr txBox="1"/>
          <p:nvPr/>
        </p:nvSpPr>
        <p:spPr>
          <a:xfrm>
            <a:off x="455490" y="1121091"/>
            <a:ext cx="5527299" cy="3847207"/>
          </a:xfrm>
          <a:prstGeom prst="rect">
            <a:avLst/>
          </a:prstGeom>
          <a:noFill/>
        </p:spPr>
        <p:txBody>
          <a:bodyPr wrap="square" rtlCol="0">
            <a:spAutoFit/>
          </a:bodyPr>
          <a:lstStyle/>
          <a:p>
            <a:r>
              <a:rPr lang="en-US" b="1" dirty="0"/>
              <a:t>Aerospace/Military Thermal </a:t>
            </a:r>
          </a:p>
          <a:p>
            <a:r>
              <a:rPr lang="en-US" b="1" dirty="0"/>
              <a:t>Management &amp; Regulation</a:t>
            </a:r>
          </a:p>
          <a:p>
            <a:endParaRPr lang="en-US" dirty="0"/>
          </a:p>
          <a:p>
            <a:pPr marL="285750" indent="-285750">
              <a:buFont typeface="Arial" panose="020B0604020202020204" pitchFamily="34" charset="0"/>
              <a:buChar char="•"/>
            </a:pPr>
            <a:r>
              <a:rPr lang="en-US" sz="1600" b="1" dirty="0"/>
              <a:t>Precision Control:</a:t>
            </a:r>
            <a:r>
              <a:rPr lang="en-US" sz="1600" dirty="0"/>
              <a:t> Convectronics thermocouples provide real-time temperature feedback directly to flight system controllers.</a:t>
            </a:r>
          </a:p>
          <a:p>
            <a:pPr marL="285750" indent="-285750">
              <a:buFont typeface="Arial" panose="020B0604020202020204" pitchFamily="34" charset="0"/>
              <a:buChar char="•"/>
            </a:pPr>
            <a:r>
              <a:rPr lang="en-US" sz="1600" b="1" dirty="0"/>
              <a:t>Mission-Critical Reliability:</a:t>
            </a:r>
            <a:r>
              <a:rPr lang="en-US" sz="1600" dirty="0"/>
              <a:t> Engineered to deliver stable, continuous sensing throughout demanding flight envelopes.</a:t>
            </a:r>
          </a:p>
          <a:p>
            <a:pPr marL="285750" indent="-285750">
              <a:buFont typeface="Arial" panose="020B0604020202020204" pitchFamily="34" charset="0"/>
              <a:buChar char="•"/>
            </a:pPr>
            <a:r>
              <a:rPr lang="en-US" sz="1600" b="1" dirty="0"/>
              <a:t>Extreme Environments:</a:t>
            </a:r>
            <a:r>
              <a:rPr lang="en-US" sz="1600" dirty="0"/>
              <a:t> Specially ruggedized to withstand severe aerospace vibration and rapid ambient temperature swings.</a:t>
            </a:r>
          </a:p>
          <a:p>
            <a:pPr marL="285750" indent="-285750">
              <a:buFont typeface="Arial" panose="020B0604020202020204" pitchFamily="34" charset="0"/>
              <a:buChar char="•"/>
            </a:pPr>
            <a:r>
              <a:rPr lang="en-US" sz="1600" b="1" dirty="0"/>
              <a:t>Seamless Integration:</a:t>
            </a:r>
            <a:r>
              <a:rPr lang="en-US" sz="1600" dirty="0"/>
              <a:t> Designed for compatibility with on-board electronics for advanced temperature regulation and flight deck indication.</a:t>
            </a:r>
          </a:p>
          <a:p>
            <a:pPr marL="285750" indent="-285750">
              <a:buFont typeface="Arial" panose="020B0604020202020204" pitchFamily="34" charset="0"/>
              <a:buChar char="•"/>
            </a:pPr>
            <a:endParaRPr lang="en-US" sz="1400" dirty="0"/>
          </a:p>
        </p:txBody>
      </p:sp>
      <p:pic>
        <p:nvPicPr>
          <p:cNvPr id="5" name="Picture 4">
            <a:extLst>
              <a:ext uri="{FF2B5EF4-FFF2-40B4-BE49-F238E27FC236}">
                <a16:creationId xmlns:a16="http://schemas.microsoft.com/office/drawing/2014/main" id="{6016D5F1-2479-54E4-0668-6DC6F48CB8E0}"/>
              </a:ext>
            </a:extLst>
          </p:cNvPr>
          <p:cNvPicPr>
            <a:picLocks noChangeAspect="1"/>
          </p:cNvPicPr>
          <p:nvPr/>
        </p:nvPicPr>
        <p:blipFill>
          <a:blip r:embed="rId3">
            <a:extLst>
              <a:ext uri="{28A0092B-C50C-407E-A947-70E740481C1C}">
                <a14:useLocalDpi xmlns:a14="http://schemas.microsoft.com/office/drawing/2010/main" val="0"/>
              </a:ext>
            </a:extLst>
          </a:blip>
          <a:srcRect l="10136" t="2936" r="8095" b="728"/>
          <a:stretch>
            <a:fillRect/>
          </a:stretch>
        </p:blipFill>
        <p:spPr>
          <a:xfrm>
            <a:off x="6074795" y="1236617"/>
            <a:ext cx="5812404" cy="5072342"/>
          </a:xfrm>
          <a:prstGeom prst="rect">
            <a:avLst/>
          </a:prstGeom>
        </p:spPr>
      </p:pic>
    </p:spTree>
    <p:extLst>
      <p:ext uri="{BB962C8B-B14F-4D97-AF65-F5344CB8AC3E}">
        <p14:creationId xmlns:p14="http://schemas.microsoft.com/office/powerpoint/2010/main" val="175342447"/>
      </p:ext>
    </p:extLst>
  </p:cSld>
  <p:clrMapOvr>
    <a:masterClrMapping/>
  </p:clrMapOvr>
  <mc:AlternateContent xmlns:mc="http://schemas.openxmlformats.org/markup-compatibility/2006" xmlns:p14="http://schemas.microsoft.com/office/powerpoint/2010/main">
    <mc:Choice Requires="p14">
      <p:transition spd="slow" p14:dur="2000" advTm="26000"/>
    </mc:Choice>
    <mc:Fallback xmlns="">
      <p:transition spd="slow" advTm="2600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5BE4A05-DE01-A8F3-14FA-8A46B92A37E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6418C87-5A3D-FAC2-B80B-0083C0C265D8}"/>
              </a:ext>
            </a:extLst>
          </p:cNvPr>
          <p:cNvSpPr>
            <a:spLocks noGrp="1"/>
          </p:cNvSpPr>
          <p:nvPr>
            <p:ph type="title"/>
          </p:nvPr>
        </p:nvSpPr>
        <p:spPr>
          <a:xfrm>
            <a:off x="838200" y="18256"/>
            <a:ext cx="10515600" cy="934782"/>
          </a:xfrm>
        </p:spPr>
        <p:txBody>
          <a:bodyPr>
            <a:noAutofit/>
          </a:bodyPr>
          <a:lstStyle/>
          <a:p>
            <a:r>
              <a:rPr lang="en-US" dirty="0"/>
              <a:t>Custom Designs</a:t>
            </a:r>
          </a:p>
        </p:txBody>
      </p:sp>
      <p:sp>
        <p:nvSpPr>
          <p:cNvPr id="12" name="Footer Placeholder 9">
            <a:extLst>
              <a:ext uri="{FF2B5EF4-FFF2-40B4-BE49-F238E27FC236}">
                <a16:creationId xmlns:a16="http://schemas.microsoft.com/office/drawing/2014/main" id="{D77036C8-3A4D-F680-1B3D-5E09EE7AD90F}"/>
              </a:ext>
            </a:extLst>
          </p:cNvPr>
          <p:cNvSpPr>
            <a:spLocks noGrp="1"/>
          </p:cNvSpPr>
          <p:nvPr>
            <p:ph type="ftr" sz="quarter" idx="11"/>
          </p:nvPr>
        </p:nvSpPr>
        <p:spPr>
          <a:xfrm>
            <a:off x="4376034" y="6398222"/>
            <a:ext cx="3439933" cy="276899"/>
          </a:xfrm>
        </p:spPr>
        <p:txBody>
          <a:bodyPr/>
          <a:lstStyle/>
          <a:p>
            <a:pPr algn="ctr"/>
            <a:r>
              <a:rPr lang="en-US" dirty="0"/>
              <a:t>Convectronics </a:t>
            </a:r>
            <a:r>
              <a:rPr lang="en-US" dirty="0">
                <a:sym typeface="Symbol" panose="05050102010706020507" pitchFamily="18" charset="2"/>
              </a:rPr>
              <a:t> Heaters, Sensors, Controls</a:t>
            </a:r>
            <a:endParaRPr lang="en-US" dirty="0"/>
          </a:p>
        </p:txBody>
      </p:sp>
      <p:sp>
        <p:nvSpPr>
          <p:cNvPr id="13" name="Footer Placeholder 9">
            <a:extLst>
              <a:ext uri="{FF2B5EF4-FFF2-40B4-BE49-F238E27FC236}">
                <a16:creationId xmlns:a16="http://schemas.microsoft.com/office/drawing/2014/main" id="{7A794C8E-FCBD-AB92-213D-3C432B98F140}"/>
              </a:ext>
            </a:extLst>
          </p:cNvPr>
          <p:cNvSpPr txBox="1">
            <a:spLocks/>
          </p:cNvSpPr>
          <p:nvPr/>
        </p:nvSpPr>
        <p:spPr>
          <a:xfrm>
            <a:off x="10319656" y="6398222"/>
            <a:ext cx="1567543" cy="2768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200" dirty="0">
                <a:solidFill>
                  <a:srgbClr val="AC1B27"/>
                </a:solidFill>
              </a:rPr>
              <a:t>convectronics.com</a:t>
            </a:r>
          </a:p>
        </p:txBody>
      </p:sp>
      <p:sp>
        <p:nvSpPr>
          <p:cNvPr id="3" name="TextBox 2">
            <a:extLst>
              <a:ext uri="{FF2B5EF4-FFF2-40B4-BE49-F238E27FC236}">
                <a16:creationId xmlns:a16="http://schemas.microsoft.com/office/drawing/2014/main" id="{EDE30114-FEB8-4CBB-DE7D-C115E485C315}"/>
              </a:ext>
            </a:extLst>
          </p:cNvPr>
          <p:cNvSpPr txBox="1"/>
          <p:nvPr/>
        </p:nvSpPr>
        <p:spPr>
          <a:xfrm>
            <a:off x="960650" y="1053945"/>
            <a:ext cx="6354550" cy="5216813"/>
          </a:xfrm>
          <a:prstGeom prst="rect">
            <a:avLst/>
          </a:prstGeom>
          <a:noFill/>
        </p:spPr>
        <p:txBody>
          <a:bodyPr wrap="square">
            <a:spAutoFit/>
          </a:bodyPr>
          <a:lstStyle/>
          <a:p>
            <a:r>
              <a:rPr lang="en-US" b="1" dirty="0"/>
              <a:t>Customer Spotlight – Tyson Foods</a:t>
            </a:r>
          </a:p>
          <a:p>
            <a:endParaRPr lang="en-US" sz="1600" b="1" dirty="0"/>
          </a:p>
          <a:p>
            <a:r>
              <a:rPr lang="en-US" sz="1500" b="1" dirty="0"/>
              <a:t>Model:</a:t>
            </a:r>
            <a:r>
              <a:rPr lang="en-US" sz="1500" dirty="0"/>
              <a:t> Custom Open-Coil Air Heater</a:t>
            </a:r>
            <a:br>
              <a:rPr lang="en-US" sz="1500" dirty="0"/>
            </a:br>
            <a:r>
              <a:rPr lang="en-US" sz="1500" b="1" dirty="0"/>
              <a:t>Customer:</a:t>
            </a:r>
            <a:r>
              <a:rPr lang="en-US" sz="1500" dirty="0"/>
              <a:t> </a:t>
            </a:r>
            <a:r>
              <a:rPr lang="en-US" sz="1500" i="1" dirty="0"/>
              <a:t>Tyson Foods</a:t>
            </a:r>
          </a:p>
          <a:p>
            <a:endParaRPr lang="en-US" sz="1500" dirty="0"/>
          </a:p>
          <a:p>
            <a:r>
              <a:rPr lang="en-US" sz="1500" dirty="0"/>
              <a:t>Tyson Foods had been using a </a:t>
            </a:r>
            <a:r>
              <a:rPr lang="en-US" sz="1500" b="1" dirty="0"/>
              <a:t>stretched-coil heater</a:t>
            </a:r>
            <a:r>
              <a:rPr lang="en-US" sz="1500" dirty="0"/>
              <a:t> to heat-seal plastic-wrapped products. However, the original heater design suffered from </a:t>
            </a:r>
            <a:r>
              <a:rPr lang="en-US" sz="1500" b="1" dirty="0"/>
              <a:t>limited reliability</a:t>
            </a:r>
            <a:r>
              <a:rPr lang="en-US" sz="1500" dirty="0"/>
              <a:t>, </a:t>
            </a:r>
            <a:r>
              <a:rPr lang="en-US" sz="1500" b="1" dirty="0"/>
              <a:t>short lifespan</a:t>
            </a:r>
            <a:r>
              <a:rPr lang="en-US" sz="1500" dirty="0"/>
              <a:t>, and </a:t>
            </a:r>
            <a:r>
              <a:rPr lang="en-US" sz="1500" b="1" dirty="0"/>
              <a:t>high replacement costs</a:t>
            </a:r>
            <a:r>
              <a:rPr lang="en-US" sz="1500" dirty="0"/>
              <a:t>.</a:t>
            </a:r>
          </a:p>
          <a:p>
            <a:r>
              <a:rPr lang="en-US" sz="1500" dirty="0"/>
              <a:t>To address these challenges, Convectronics engineered a </a:t>
            </a:r>
            <a:r>
              <a:rPr lang="en-US" sz="1500" b="1" dirty="0"/>
              <a:t>custom open-coil heater</a:t>
            </a:r>
            <a:r>
              <a:rPr lang="en-US" sz="1500" dirty="0"/>
              <a:t> specifically tailored for Tyson’s packaging process. The new design provided superior </a:t>
            </a:r>
            <a:r>
              <a:rPr lang="en-US" sz="1500" b="1" dirty="0"/>
              <a:t>durability</a:t>
            </a:r>
            <a:r>
              <a:rPr lang="en-US" sz="1500" dirty="0"/>
              <a:t>, </a:t>
            </a:r>
            <a:r>
              <a:rPr lang="en-US" sz="1500" b="1" dirty="0"/>
              <a:t>thermal performance</a:t>
            </a:r>
            <a:r>
              <a:rPr lang="en-US" sz="1500" dirty="0"/>
              <a:t>, and </a:t>
            </a:r>
            <a:r>
              <a:rPr lang="en-US" sz="1500" b="1" dirty="0"/>
              <a:t>cost efficiency</a:t>
            </a:r>
            <a:r>
              <a:rPr lang="en-US" sz="1500" dirty="0"/>
              <a:t> over time.</a:t>
            </a:r>
          </a:p>
          <a:p>
            <a:endParaRPr lang="en-US" sz="1500" dirty="0"/>
          </a:p>
          <a:p>
            <a:r>
              <a:rPr lang="en-US" sz="1500" b="1" dirty="0"/>
              <a:t>Key Features &amp; Benefits:</a:t>
            </a:r>
            <a:endParaRPr lang="en-US" sz="1500" dirty="0"/>
          </a:p>
          <a:p>
            <a:pPr marL="285750" indent="-285750">
              <a:buFont typeface="Arial" panose="020B0604020202020204" pitchFamily="34" charset="0"/>
              <a:buChar char="•"/>
            </a:pPr>
            <a:r>
              <a:rPr lang="en-US" sz="1500" b="1" dirty="0"/>
              <a:t>Enhanced reliability</a:t>
            </a:r>
            <a:r>
              <a:rPr lang="en-US" sz="1500" dirty="0"/>
              <a:t> under continuous production conditions</a:t>
            </a:r>
          </a:p>
          <a:p>
            <a:pPr marL="285750" indent="-285750">
              <a:buFont typeface="Arial" panose="020B0604020202020204" pitchFamily="34" charset="0"/>
              <a:buChar char="•"/>
            </a:pPr>
            <a:r>
              <a:rPr lang="en-US" sz="1500" b="1" dirty="0"/>
              <a:t>Extended operational lifespan</a:t>
            </a:r>
            <a:r>
              <a:rPr lang="en-US" sz="1500" dirty="0"/>
              <a:t> through robust coil and mounting design</a:t>
            </a:r>
          </a:p>
          <a:p>
            <a:pPr marL="285750" indent="-285750">
              <a:buFont typeface="Arial" panose="020B0604020202020204" pitchFamily="34" charset="0"/>
              <a:buChar char="•"/>
            </a:pPr>
            <a:r>
              <a:rPr lang="en-US" sz="1500" b="1" dirty="0"/>
              <a:t>Improved heat uniformity</a:t>
            </a:r>
            <a:r>
              <a:rPr lang="en-US" sz="1500" dirty="0"/>
              <a:t> for consistent sealing results</a:t>
            </a:r>
          </a:p>
          <a:p>
            <a:pPr marL="285750" indent="-285750">
              <a:buFont typeface="Arial" panose="020B0604020202020204" pitchFamily="34" charset="0"/>
              <a:buChar char="•"/>
            </a:pPr>
            <a:r>
              <a:rPr lang="en-US" sz="1500" b="1" dirty="0"/>
              <a:t>Reduced maintenance and downtime</a:t>
            </a:r>
            <a:r>
              <a:rPr lang="en-US" sz="1500" dirty="0"/>
              <a:t>, lowering total cost of ownership</a:t>
            </a:r>
          </a:p>
          <a:p>
            <a:pPr marL="285750" indent="-285750">
              <a:buFont typeface="Arial" panose="020B0604020202020204" pitchFamily="34" charset="0"/>
              <a:buChar char="•"/>
            </a:pPr>
            <a:r>
              <a:rPr lang="en-US" sz="1500" dirty="0"/>
              <a:t>As a result of these performance improvements, </a:t>
            </a:r>
            <a:r>
              <a:rPr lang="en-US" sz="1500" b="1" dirty="0"/>
              <a:t>Tyson Foods selected Convectronics as their preferred heater supplier</a:t>
            </a:r>
            <a:r>
              <a:rPr lang="en-US" sz="1500" dirty="0"/>
              <a:t> for their packaging applications.</a:t>
            </a:r>
          </a:p>
          <a:p>
            <a:endParaRPr lang="en-US" sz="1600" dirty="0"/>
          </a:p>
        </p:txBody>
      </p:sp>
      <p:pic>
        <p:nvPicPr>
          <p:cNvPr id="5" name="Picture 4" descr="A metal box with wire in it&#10;&#10;AI-generated content may be incorrect.">
            <a:extLst>
              <a:ext uri="{FF2B5EF4-FFF2-40B4-BE49-F238E27FC236}">
                <a16:creationId xmlns:a16="http://schemas.microsoft.com/office/drawing/2014/main" id="{24316ABF-C5B3-874D-5EBD-2607660FD781}"/>
              </a:ext>
            </a:extLst>
          </p:cNvPr>
          <p:cNvPicPr>
            <a:picLocks noChangeAspect="1"/>
          </p:cNvPicPr>
          <p:nvPr/>
        </p:nvPicPr>
        <p:blipFill>
          <a:blip r:embed="rId3" r:link="rId4" cstate="print">
            <a:extLst>
              <a:ext uri="{28A0092B-C50C-407E-A947-70E740481C1C}">
                <a14:useLocalDpi xmlns:a14="http://schemas.microsoft.com/office/drawing/2010/main" val="0"/>
              </a:ext>
            </a:extLst>
          </a:blip>
          <a:srcRect l="7184" t="1862" b="9473"/>
          <a:stretch>
            <a:fillRect/>
          </a:stretch>
        </p:blipFill>
        <p:spPr bwMode="auto">
          <a:xfrm>
            <a:off x="7315200" y="1310412"/>
            <a:ext cx="4433977" cy="3176774"/>
          </a:xfrm>
          <a:prstGeom prst="rect">
            <a:avLst/>
          </a:prstGeom>
          <a:noFill/>
          <a:ln>
            <a:noFill/>
          </a:ln>
        </p:spPr>
      </p:pic>
      <p:pic>
        <p:nvPicPr>
          <p:cNvPr id="6" name="Picture 5">
            <a:extLst>
              <a:ext uri="{FF2B5EF4-FFF2-40B4-BE49-F238E27FC236}">
                <a16:creationId xmlns:a16="http://schemas.microsoft.com/office/drawing/2014/main" id="{C548A27B-986D-3EDB-D2B4-606556CD62DE}"/>
              </a:ext>
            </a:extLst>
          </p:cNvPr>
          <p:cNvPicPr>
            <a:picLocks noChangeAspect="1"/>
          </p:cNvPicPr>
          <p:nvPr/>
        </p:nvPicPr>
        <p:blipFill>
          <a:blip r:embed="rId5"/>
          <a:stretch>
            <a:fillRect/>
          </a:stretch>
        </p:blipFill>
        <p:spPr>
          <a:xfrm>
            <a:off x="8649971" y="4651160"/>
            <a:ext cx="1831123" cy="1685924"/>
          </a:xfrm>
          <a:prstGeom prst="rect">
            <a:avLst/>
          </a:prstGeom>
        </p:spPr>
      </p:pic>
    </p:spTree>
    <p:custDataLst>
      <p:tags r:id="rId1"/>
    </p:custDataLst>
    <p:extLst>
      <p:ext uri="{BB962C8B-B14F-4D97-AF65-F5344CB8AC3E}">
        <p14:creationId xmlns:p14="http://schemas.microsoft.com/office/powerpoint/2010/main" val="2323592193"/>
      </p:ext>
    </p:extLst>
  </p:cSld>
  <p:clrMapOvr>
    <a:masterClrMapping/>
  </p:clrMapOvr>
  <mc:AlternateContent xmlns:mc="http://schemas.openxmlformats.org/markup-compatibility/2006" xmlns:p14="http://schemas.microsoft.com/office/powerpoint/2010/main">
    <mc:Choice Requires="p14">
      <p:transition spd="slow" p14:dur="2000" advTm="24000"/>
    </mc:Choice>
    <mc:Fallback xmlns="">
      <p:transition spd="slow" advTm="24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50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4B3ABCD-9DA8-CBB5-63E9-CE875369A46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E7E07F9-6E2C-CB38-84FE-BA1BE15FB9DE}"/>
              </a:ext>
            </a:extLst>
          </p:cNvPr>
          <p:cNvSpPr>
            <a:spLocks noGrp="1"/>
          </p:cNvSpPr>
          <p:nvPr>
            <p:ph type="title"/>
          </p:nvPr>
        </p:nvSpPr>
        <p:spPr>
          <a:xfrm>
            <a:off x="838200" y="18256"/>
            <a:ext cx="10515600" cy="934782"/>
          </a:xfrm>
        </p:spPr>
        <p:txBody>
          <a:bodyPr>
            <a:noAutofit/>
          </a:bodyPr>
          <a:lstStyle/>
          <a:p>
            <a:r>
              <a:rPr lang="en-US" dirty="0"/>
              <a:t>Custom Designs</a:t>
            </a:r>
          </a:p>
        </p:txBody>
      </p:sp>
      <p:sp>
        <p:nvSpPr>
          <p:cNvPr id="12" name="Footer Placeholder 9">
            <a:extLst>
              <a:ext uri="{FF2B5EF4-FFF2-40B4-BE49-F238E27FC236}">
                <a16:creationId xmlns:a16="http://schemas.microsoft.com/office/drawing/2014/main" id="{72A3603F-F304-50BF-D427-95DC2999F611}"/>
              </a:ext>
            </a:extLst>
          </p:cNvPr>
          <p:cNvSpPr>
            <a:spLocks noGrp="1"/>
          </p:cNvSpPr>
          <p:nvPr>
            <p:ph type="ftr" sz="quarter" idx="11"/>
          </p:nvPr>
        </p:nvSpPr>
        <p:spPr>
          <a:xfrm>
            <a:off x="4376034" y="6398222"/>
            <a:ext cx="3439933" cy="276899"/>
          </a:xfrm>
        </p:spPr>
        <p:txBody>
          <a:bodyPr/>
          <a:lstStyle/>
          <a:p>
            <a:pPr algn="ctr"/>
            <a:r>
              <a:rPr lang="en-US" dirty="0"/>
              <a:t>Convectronics </a:t>
            </a:r>
            <a:r>
              <a:rPr lang="en-US" dirty="0">
                <a:sym typeface="Symbol" panose="05050102010706020507" pitchFamily="18" charset="2"/>
              </a:rPr>
              <a:t> Heaters, Sensors, Controls</a:t>
            </a:r>
            <a:endParaRPr lang="en-US" dirty="0"/>
          </a:p>
        </p:txBody>
      </p:sp>
      <p:sp>
        <p:nvSpPr>
          <p:cNvPr id="13" name="Footer Placeholder 9">
            <a:extLst>
              <a:ext uri="{FF2B5EF4-FFF2-40B4-BE49-F238E27FC236}">
                <a16:creationId xmlns:a16="http://schemas.microsoft.com/office/drawing/2014/main" id="{2ABDF30A-D9A5-9A74-6C00-E33AC22AFAFD}"/>
              </a:ext>
            </a:extLst>
          </p:cNvPr>
          <p:cNvSpPr txBox="1">
            <a:spLocks/>
          </p:cNvSpPr>
          <p:nvPr/>
        </p:nvSpPr>
        <p:spPr>
          <a:xfrm>
            <a:off x="10319656" y="6398222"/>
            <a:ext cx="1567543" cy="2768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200" dirty="0">
                <a:solidFill>
                  <a:srgbClr val="AC1B27"/>
                </a:solidFill>
              </a:rPr>
              <a:t>convectronics.com</a:t>
            </a:r>
          </a:p>
        </p:txBody>
      </p:sp>
      <p:sp>
        <p:nvSpPr>
          <p:cNvPr id="6" name="Rectangle 2">
            <a:extLst>
              <a:ext uri="{FF2B5EF4-FFF2-40B4-BE49-F238E27FC236}">
                <a16:creationId xmlns:a16="http://schemas.microsoft.com/office/drawing/2014/main" id="{A568C0DD-F0AB-0A93-6930-255E3E358DE3}"/>
              </a:ext>
            </a:extLst>
          </p:cNvPr>
          <p:cNvSpPr>
            <a:spLocks noChangeArrowheads="1"/>
          </p:cNvSpPr>
          <p:nvPr/>
        </p:nvSpPr>
        <p:spPr bwMode="auto">
          <a:xfrm>
            <a:off x="1447603" y="8038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8" name="Picture 7">
            <a:extLst>
              <a:ext uri="{FF2B5EF4-FFF2-40B4-BE49-F238E27FC236}">
                <a16:creationId xmlns:a16="http://schemas.microsoft.com/office/drawing/2014/main" id="{3B8F7585-5D09-B4D7-FB19-F17DE9EEC242}"/>
              </a:ext>
            </a:extLst>
          </p:cNvPr>
          <p:cNvPicPr>
            <a:picLocks noChangeAspect="1"/>
          </p:cNvPicPr>
          <p:nvPr/>
        </p:nvPicPr>
        <p:blipFill>
          <a:blip r:embed="rId2" r:link="rId3" cstate="print">
            <a:extLst>
              <a:ext uri="{28A0092B-C50C-407E-A947-70E740481C1C}">
                <a14:useLocalDpi xmlns:a14="http://schemas.microsoft.com/office/drawing/2010/main" val="0"/>
              </a:ext>
            </a:extLst>
          </a:blip>
          <a:srcRect l="29901" t="5443" r="15598" b="19725"/>
          <a:stretch>
            <a:fillRect/>
          </a:stretch>
        </p:blipFill>
        <p:spPr bwMode="auto">
          <a:xfrm rot="16200000">
            <a:off x="7948069" y="211297"/>
            <a:ext cx="2514667" cy="4604184"/>
          </a:xfrm>
          <a:prstGeom prst="rect">
            <a:avLst/>
          </a:prstGeom>
          <a:noFill/>
          <a:ln>
            <a:noFill/>
          </a:ln>
        </p:spPr>
      </p:pic>
      <p:sp>
        <p:nvSpPr>
          <p:cNvPr id="10" name="TextBox 9">
            <a:extLst>
              <a:ext uri="{FF2B5EF4-FFF2-40B4-BE49-F238E27FC236}">
                <a16:creationId xmlns:a16="http://schemas.microsoft.com/office/drawing/2014/main" id="{AAF3573F-5BA9-9572-A4FE-D4427A909BFE}"/>
              </a:ext>
            </a:extLst>
          </p:cNvPr>
          <p:cNvSpPr txBox="1"/>
          <p:nvPr/>
        </p:nvSpPr>
        <p:spPr>
          <a:xfrm>
            <a:off x="724244" y="1087459"/>
            <a:ext cx="6099142" cy="4524315"/>
          </a:xfrm>
          <a:prstGeom prst="rect">
            <a:avLst/>
          </a:prstGeom>
          <a:noFill/>
        </p:spPr>
        <p:txBody>
          <a:bodyPr wrap="square">
            <a:spAutoFit/>
          </a:bodyPr>
          <a:lstStyle/>
          <a:p>
            <a:r>
              <a:rPr lang="en-US" b="1" dirty="0">
                <a:ea typeface="Calibri" panose="020F0502020204030204" pitchFamily="34" charset="0"/>
                <a:cs typeface="Calibri" panose="020F0502020204030204" pitchFamily="34" charset="0"/>
              </a:rPr>
              <a:t>Customer Spotlight – Bruker Corporation</a:t>
            </a:r>
          </a:p>
          <a:p>
            <a:endParaRPr lang="en-US" sz="1600" b="1" dirty="0">
              <a:ea typeface="Calibri" panose="020F0502020204030204" pitchFamily="34" charset="0"/>
              <a:cs typeface="Calibri" panose="020F0502020204030204" pitchFamily="34" charset="0"/>
            </a:endParaRPr>
          </a:p>
          <a:p>
            <a:r>
              <a:rPr lang="en-US" sz="1600" b="1" dirty="0">
                <a:ea typeface="Calibri" panose="020F0502020204030204" pitchFamily="34" charset="0"/>
                <a:cs typeface="Calibri" panose="020F0502020204030204" pitchFamily="34" charset="0"/>
              </a:rPr>
              <a:t>Model:</a:t>
            </a:r>
            <a:r>
              <a:rPr lang="en-US" sz="1600" dirty="0">
                <a:ea typeface="Calibri" panose="020F0502020204030204" pitchFamily="34" charset="0"/>
                <a:cs typeface="Calibri" panose="020F0502020204030204" pitchFamily="34" charset="0"/>
              </a:rPr>
              <a:t> Custom Through-Wire 24V–85W Heater / RTD Assembly</a:t>
            </a:r>
            <a:br>
              <a:rPr lang="en-US" sz="1600" dirty="0">
                <a:ea typeface="Calibri" panose="020F0502020204030204" pitchFamily="34" charset="0"/>
                <a:cs typeface="Calibri" panose="020F0502020204030204" pitchFamily="34" charset="0"/>
              </a:rPr>
            </a:br>
            <a:r>
              <a:rPr lang="en-US" sz="1600" b="1" dirty="0">
                <a:ea typeface="Calibri" panose="020F0502020204030204" pitchFamily="34" charset="0"/>
                <a:cs typeface="Calibri" panose="020F0502020204030204" pitchFamily="34" charset="0"/>
              </a:rPr>
              <a:t>Customer:</a:t>
            </a:r>
            <a:r>
              <a:rPr lang="en-US" sz="1600" dirty="0">
                <a:ea typeface="Calibri" panose="020F0502020204030204" pitchFamily="34" charset="0"/>
                <a:cs typeface="Calibri" panose="020F0502020204030204" pitchFamily="34" charset="0"/>
              </a:rPr>
              <a:t> </a:t>
            </a:r>
            <a:r>
              <a:rPr lang="en-US" sz="1600" i="1" dirty="0">
                <a:ea typeface="Calibri" panose="020F0502020204030204" pitchFamily="34" charset="0"/>
                <a:cs typeface="Calibri" panose="020F0502020204030204" pitchFamily="34" charset="0"/>
              </a:rPr>
              <a:t>Bruker Corporation</a:t>
            </a:r>
          </a:p>
          <a:p>
            <a:endParaRPr lang="en-US" sz="1600" dirty="0">
              <a:ea typeface="Calibri" panose="020F0502020204030204" pitchFamily="34" charset="0"/>
              <a:cs typeface="Calibri" panose="020F0502020204030204" pitchFamily="34" charset="0"/>
            </a:endParaRPr>
          </a:p>
          <a:p>
            <a:r>
              <a:rPr lang="en-US" sz="1600" dirty="0">
                <a:ea typeface="Calibri" panose="020F0502020204030204" pitchFamily="34" charset="0"/>
                <a:cs typeface="Calibri" panose="020F0502020204030204" pitchFamily="34" charset="0"/>
              </a:rPr>
              <a:t>Bruker is an American manufacturer of scientific instruments for </a:t>
            </a:r>
            <a:r>
              <a:rPr lang="en-US" sz="1600" b="1" dirty="0">
                <a:ea typeface="Calibri" panose="020F0502020204030204" pitchFamily="34" charset="0"/>
                <a:cs typeface="Calibri" panose="020F0502020204030204" pitchFamily="34" charset="0"/>
              </a:rPr>
              <a:t>molecular and materials research</a:t>
            </a:r>
            <a:r>
              <a:rPr lang="en-US" sz="1600" dirty="0">
                <a:ea typeface="Calibri" panose="020F0502020204030204" pitchFamily="34" charset="0"/>
                <a:cs typeface="Calibri" panose="020F0502020204030204" pitchFamily="34" charset="0"/>
              </a:rPr>
              <a:t>. For this application, Convectronics designed a </a:t>
            </a:r>
            <a:r>
              <a:rPr lang="en-US" sz="1600" b="1" dirty="0">
                <a:ea typeface="Calibri" panose="020F0502020204030204" pitchFamily="34" charset="0"/>
                <a:cs typeface="Calibri" panose="020F0502020204030204" pitchFamily="34" charset="0"/>
              </a:rPr>
              <a:t>custom through-wire heater and RTD assembly</a:t>
            </a:r>
            <a:r>
              <a:rPr lang="en-US" sz="1600" dirty="0">
                <a:ea typeface="Calibri" panose="020F0502020204030204" pitchFamily="34" charset="0"/>
                <a:cs typeface="Calibri" panose="020F0502020204030204" pitchFamily="34" charset="0"/>
              </a:rPr>
              <a:t> optimized for Bruker’s precision thermal requirements.</a:t>
            </a:r>
          </a:p>
          <a:p>
            <a:endParaRPr lang="en-US" sz="1600" dirty="0">
              <a:ea typeface="Calibri" panose="020F0502020204030204" pitchFamily="34" charset="0"/>
              <a:cs typeface="Calibri" panose="020F0502020204030204" pitchFamily="34" charset="0"/>
            </a:endParaRPr>
          </a:p>
          <a:p>
            <a:r>
              <a:rPr lang="en-US" sz="1600" b="1" dirty="0">
                <a:ea typeface="Calibri" panose="020F0502020204030204" pitchFamily="34" charset="0"/>
                <a:cs typeface="Calibri" panose="020F0502020204030204" pitchFamily="34" charset="0"/>
              </a:rPr>
              <a:t>Key Features:</a:t>
            </a:r>
            <a:endParaRPr lang="en-US" sz="1600" dirty="0">
              <a:ea typeface="Calibri" panose="020F0502020204030204" pitchFamily="34" charset="0"/>
              <a:cs typeface="Calibri" panose="020F0502020204030204" pitchFamily="34" charset="0"/>
            </a:endParaRPr>
          </a:p>
          <a:p>
            <a:pPr marL="171450" indent="-171450">
              <a:buFont typeface="Arial" panose="020B0604020202020204" pitchFamily="34" charset="0"/>
              <a:buChar char="•"/>
            </a:pPr>
            <a:r>
              <a:rPr lang="en-US" sz="1600" b="1" dirty="0">
                <a:ea typeface="Calibri" panose="020F0502020204030204" pitchFamily="34" charset="0"/>
                <a:cs typeface="Calibri" panose="020F0502020204030204" pitchFamily="34" charset="0"/>
              </a:rPr>
              <a:t>24 Volt, 85 Watt</a:t>
            </a:r>
            <a:r>
              <a:rPr lang="en-US" sz="1600" dirty="0">
                <a:ea typeface="Calibri" panose="020F0502020204030204" pitchFamily="34" charset="0"/>
                <a:cs typeface="Calibri" panose="020F0502020204030204" pitchFamily="34" charset="0"/>
              </a:rPr>
              <a:t> rated heater with integrated </a:t>
            </a:r>
            <a:r>
              <a:rPr lang="en-US" sz="1600" b="1" dirty="0">
                <a:ea typeface="Calibri" panose="020F0502020204030204" pitchFamily="34" charset="0"/>
                <a:cs typeface="Calibri" panose="020F0502020204030204" pitchFamily="34" charset="0"/>
              </a:rPr>
              <a:t>RTD sensor</a:t>
            </a:r>
            <a:r>
              <a:rPr lang="en-US" sz="1600" dirty="0">
                <a:ea typeface="Calibri" panose="020F0502020204030204" pitchFamily="34" charset="0"/>
                <a:cs typeface="Calibri" panose="020F0502020204030204" pitchFamily="34" charset="0"/>
              </a:rPr>
              <a:t> for precise temperature monitoring</a:t>
            </a:r>
          </a:p>
          <a:p>
            <a:pPr marL="171450" indent="-171450">
              <a:buFont typeface="Arial" panose="020B0604020202020204" pitchFamily="34" charset="0"/>
              <a:buChar char="•"/>
            </a:pPr>
            <a:r>
              <a:rPr lang="en-US" sz="1600" b="1" dirty="0">
                <a:ea typeface="Calibri" panose="020F0502020204030204" pitchFamily="34" charset="0"/>
                <a:cs typeface="Calibri" panose="020F0502020204030204" pitchFamily="34" charset="0"/>
              </a:rPr>
              <a:t>Compact, through-wire design</a:t>
            </a:r>
            <a:r>
              <a:rPr lang="en-US" sz="1600" dirty="0">
                <a:ea typeface="Calibri" panose="020F0502020204030204" pitchFamily="34" charset="0"/>
                <a:cs typeface="Calibri" panose="020F0502020204030204" pitchFamily="34" charset="0"/>
              </a:rPr>
              <a:t> suitable for confined instrument housings</a:t>
            </a:r>
          </a:p>
          <a:p>
            <a:pPr marL="171450" indent="-171450">
              <a:buFont typeface="Arial" panose="020B0604020202020204" pitchFamily="34" charset="0"/>
              <a:buChar char="•"/>
            </a:pPr>
            <a:r>
              <a:rPr lang="en-US" sz="1600" b="1" dirty="0">
                <a:ea typeface="Calibri" panose="020F0502020204030204" pitchFamily="34" charset="0"/>
                <a:cs typeface="Calibri" panose="020F0502020204030204" pitchFamily="34" charset="0"/>
              </a:rPr>
              <a:t>Custom-engineered mounting and lead configuration</a:t>
            </a:r>
            <a:r>
              <a:rPr lang="en-US" sz="1600" dirty="0">
                <a:ea typeface="Calibri" panose="020F0502020204030204" pitchFamily="34" charset="0"/>
                <a:cs typeface="Calibri" panose="020F0502020204030204" pitchFamily="34" charset="0"/>
              </a:rPr>
              <a:t> to integrate seamlessly with Bruker’s analytical instruments</a:t>
            </a:r>
          </a:p>
          <a:p>
            <a:pPr marL="171450" indent="-171450">
              <a:buFont typeface="Arial" panose="020B0604020202020204" pitchFamily="34" charset="0"/>
              <a:buChar char="•"/>
            </a:pPr>
            <a:r>
              <a:rPr lang="en-US" sz="1600" dirty="0">
                <a:ea typeface="Calibri" panose="020F0502020204030204" pitchFamily="34" charset="0"/>
                <a:cs typeface="Calibri" panose="020F0502020204030204" pitchFamily="34" charset="0"/>
              </a:rPr>
              <a:t>Designed for </a:t>
            </a:r>
            <a:r>
              <a:rPr lang="en-US" sz="1600" b="1" dirty="0">
                <a:ea typeface="Calibri" panose="020F0502020204030204" pitchFamily="34" charset="0"/>
                <a:cs typeface="Calibri" panose="020F0502020204030204" pitchFamily="34" charset="0"/>
              </a:rPr>
              <a:t>uniform heat distribution</a:t>
            </a:r>
            <a:r>
              <a:rPr lang="en-US" sz="1600" dirty="0">
                <a:ea typeface="Calibri" panose="020F0502020204030204" pitchFamily="34" charset="0"/>
                <a:cs typeface="Calibri" panose="020F0502020204030204" pitchFamily="34" charset="0"/>
              </a:rPr>
              <a:t> and </a:t>
            </a:r>
            <a:r>
              <a:rPr lang="en-US" sz="1600" b="1" dirty="0">
                <a:ea typeface="Calibri" panose="020F0502020204030204" pitchFamily="34" charset="0"/>
                <a:cs typeface="Calibri" panose="020F0502020204030204" pitchFamily="34" charset="0"/>
              </a:rPr>
              <a:t>stable thermal feedback</a:t>
            </a:r>
            <a:endParaRPr lang="en-US" sz="1600" dirty="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38026508"/>
      </p:ext>
    </p:extLst>
  </p:cSld>
  <p:clrMapOvr>
    <a:masterClrMapping/>
  </p:clrMapOvr>
  <mc:AlternateContent xmlns:mc="http://schemas.openxmlformats.org/markup-compatibility/2006" xmlns:p14="http://schemas.microsoft.com/office/powerpoint/2010/main">
    <mc:Choice Requires="p14">
      <p:transition spd="slow" p14:dur="2000" advTm="31000"/>
    </mc:Choice>
    <mc:Fallback xmlns="">
      <p:transition spd="slow" advTm="3100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7A5B5E-1032-8C81-EE2D-1A9B7386F83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24C210D-3084-A6D3-FF56-5342D94B8F87}"/>
              </a:ext>
            </a:extLst>
          </p:cNvPr>
          <p:cNvSpPr>
            <a:spLocks noGrp="1"/>
          </p:cNvSpPr>
          <p:nvPr>
            <p:ph type="title"/>
          </p:nvPr>
        </p:nvSpPr>
        <p:spPr>
          <a:xfrm>
            <a:off x="838200" y="18256"/>
            <a:ext cx="10515600" cy="934782"/>
          </a:xfrm>
        </p:spPr>
        <p:txBody>
          <a:bodyPr>
            <a:noAutofit/>
          </a:bodyPr>
          <a:lstStyle/>
          <a:p>
            <a:r>
              <a:rPr lang="en-US" dirty="0"/>
              <a:t>Custom Designs</a:t>
            </a:r>
          </a:p>
        </p:txBody>
      </p:sp>
      <p:sp>
        <p:nvSpPr>
          <p:cNvPr id="12" name="Footer Placeholder 9">
            <a:extLst>
              <a:ext uri="{FF2B5EF4-FFF2-40B4-BE49-F238E27FC236}">
                <a16:creationId xmlns:a16="http://schemas.microsoft.com/office/drawing/2014/main" id="{CC8656E1-6348-1881-FD24-6DEF70813984}"/>
              </a:ext>
            </a:extLst>
          </p:cNvPr>
          <p:cNvSpPr>
            <a:spLocks noGrp="1"/>
          </p:cNvSpPr>
          <p:nvPr>
            <p:ph type="ftr" sz="quarter" idx="11"/>
          </p:nvPr>
        </p:nvSpPr>
        <p:spPr>
          <a:xfrm>
            <a:off x="4376034" y="6398222"/>
            <a:ext cx="3439933" cy="276899"/>
          </a:xfrm>
        </p:spPr>
        <p:txBody>
          <a:bodyPr/>
          <a:lstStyle/>
          <a:p>
            <a:pPr algn="ctr"/>
            <a:r>
              <a:rPr lang="en-US" dirty="0"/>
              <a:t>Convectronics </a:t>
            </a:r>
            <a:r>
              <a:rPr lang="en-US" dirty="0">
                <a:sym typeface="Symbol" panose="05050102010706020507" pitchFamily="18" charset="2"/>
              </a:rPr>
              <a:t> Heaters, Sensors, Controls</a:t>
            </a:r>
            <a:endParaRPr lang="en-US" dirty="0"/>
          </a:p>
        </p:txBody>
      </p:sp>
      <p:sp>
        <p:nvSpPr>
          <p:cNvPr id="13" name="Footer Placeholder 9">
            <a:extLst>
              <a:ext uri="{FF2B5EF4-FFF2-40B4-BE49-F238E27FC236}">
                <a16:creationId xmlns:a16="http://schemas.microsoft.com/office/drawing/2014/main" id="{55ACD90F-0F13-72DC-1384-5BB006E8A35F}"/>
              </a:ext>
            </a:extLst>
          </p:cNvPr>
          <p:cNvSpPr txBox="1">
            <a:spLocks/>
          </p:cNvSpPr>
          <p:nvPr/>
        </p:nvSpPr>
        <p:spPr>
          <a:xfrm>
            <a:off x="10319656" y="6398222"/>
            <a:ext cx="1567543" cy="2768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200" dirty="0">
                <a:solidFill>
                  <a:srgbClr val="AC1B27"/>
                </a:solidFill>
              </a:rPr>
              <a:t>convectronics.com</a:t>
            </a:r>
          </a:p>
        </p:txBody>
      </p:sp>
      <p:pic>
        <p:nvPicPr>
          <p:cNvPr id="2" name="Picture 1" descr="A close-up of a coil&#10;&#10;AI-generated content may be incorrect.">
            <a:extLst>
              <a:ext uri="{FF2B5EF4-FFF2-40B4-BE49-F238E27FC236}">
                <a16:creationId xmlns:a16="http://schemas.microsoft.com/office/drawing/2014/main" id="{8E81C8E1-5E88-46B5-C539-6FD756BDC41C}"/>
              </a:ext>
            </a:extLst>
          </p:cNvPr>
          <p:cNvPicPr>
            <a:picLocks noChangeAspect="1"/>
          </p:cNvPicPr>
          <p:nvPr/>
        </p:nvPicPr>
        <p:blipFill>
          <a:blip r:embed="rId2" cstate="print">
            <a:extLst>
              <a:ext uri="{28A0092B-C50C-407E-A947-70E740481C1C}">
                <a14:useLocalDpi xmlns:a14="http://schemas.microsoft.com/office/drawing/2010/main" val="0"/>
              </a:ext>
            </a:extLst>
          </a:blip>
          <a:srcRect l="2747" t="19095" r="5113" b="20413"/>
          <a:stretch>
            <a:fillRect/>
          </a:stretch>
        </p:blipFill>
        <p:spPr bwMode="auto">
          <a:xfrm>
            <a:off x="6933037" y="1274300"/>
            <a:ext cx="4652309" cy="1557785"/>
          </a:xfrm>
          <a:prstGeom prst="rect">
            <a:avLst/>
          </a:prstGeom>
          <a:noFill/>
          <a:ln>
            <a:noFill/>
          </a:ln>
          <a:scene3d>
            <a:camera prst="orthographicFront"/>
            <a:lightRig rig="threePt" dir="t"/>
          </a:scene3d>
          <a:sp3d prstMaterial="metal"/>
        </p:spPr>
      </p:pic>
      <p:sp>
        <p:nvSpPr>
          <p:cNvPr id="6" name="Rectangle 2">
            <a:extLst>
              <a:ext uri="{FF2B5EF4-FFF2-40B4-BE49-F238E27FC236}">
                <a16:creationId xmlns:a16="http://schemas.microsoft.com/office/drawing/2014/main" id="{89C58C74-DBC0-CC03-7E48-CDFB161F8489}"/>
              </a:ext>
            </a:extLst>
          </p:cNvPr>
          <p:cNvSpPr>
            <a:spLocks noChangeArrowheads="1"/>
          </p:cNvSpPr>
          <p:nvPr/>
        </p:nvSpPr>
        <p:spPr bwMode="auto">
          <a:xfrm>
            <a:off x="1447603" y="8038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4" name="Picture 13" descr="A drawing of a machine&#10;&#10;AI-generated content may be incorrect.">
            <a:extLst>
              <a:ext uri="{FF2B5EF4-FFF2-40B4-BE49-F238E27FC236}">
                <a16:creationId xmlns:a16="http://schemas.microsoft.com/office/drawing/2014/main" id="{FE48AFED-8844-1733-06A3-96959791E3E7}"/>
              </a:ext>
            </a:extLst>
          </p:cNvPr>
          <p:cNvPicPr>
            <a:picLocks noChangeAspect="1"/>
          </p:cNvPicPr>
          <p:nvPr/>
        </p:nvPicPr>
        <p:blipFill>
          <a:blip r:embed="rId3">
            <a:extLst>
              <a:ext uri="{28A0092B-C50C-407E-A947-70E740481C1C}">
                <a14:useLocalDpi xmlns:a14="http://schemas.microsoft.com/office/drawing/2010/main" val="0"/>
              </a:ext>
            </a:extLst>
          </a:blip>
          <a:srcRect t="2667" b="2667"/>
          <a:stretch>
            <a:fillRect/>
          </a:stretch>
        </p:blipFill>
        <p:spPr>
          <a:xfrm>
            <a:off x="7012726" y="3004154"/>
            <a:ext cx="4492933" cy="3286650"/>
          </a:xfrm>
          <a:prstGeom prst="rect">
            <a:avLst/>
          </a:prstGeom>
        </p:spPr>
      </p:pic>
      <p:sp>
        <p:nvSpPr>
          <p:cNvPr id="7" name="TextBox 6">
            <a:extLst>
              <a:ext uri="{FF2B5EF4-FFF2-40B4-BE49-F238E27FC236}">
                <a16:creationId xmlns:a16="http://schemas.microsoft.com/office/drawing/2014/main" id="{A57AD4EA-699C-EE04-AB2B-19A1B7A587B1}"/>
              </a:ext>
            </a:extLst>
          </p:cNvPr>
          <p:cNvSpPr txBox="1"/>
          <p:nvPr/>
        </p:nvSpPr>
        <p:spPr>
          <a:xfrm>
            <a:off x="913584" y="1125107"/>
            <a:ext cx="6099142" cy="4278094"/>
          </a:xfrm>
          <a:prstGeom prst="rect">
            <a:avLst/>
          </a:prstGeom>
          <a:noFill/>
        </p:spPr>
        <p:txBody>
          <a:bodyPr wrap="square">
            <a:spAutoFit/>
          </a:bodyPr>
          <a:lstStyle/>
          <a:p>
            <a:pPr>
              <a:buNone/>
            </a:pPr>
            <a:r>
              <a:rPr lang="en-US" sz="1600" b="1" dirty="0">
                <a:ea typeface="Calibri" panose="020F0502020204030204" pitchFamily="34" charset="0"/>
                <a:cs typeface="Calibri" panose="020F0502020204030204" pitchFamily="34" charset="0"/>
              </a:rPr>
              <a:t>Customer Spotlight — Stoppani Systems Sdn. Bhd.</a:t>
            </a:r>
          </a:p>
          <a:p>
            <a:pPr>
              <a:buNone/>
            </a:pPr>
            <a:endParaRPr lang="en-US" sz="1600" b="1" dirty="0">
              <a:ea typeface="Calibri" panose="020F0502020204030204" pitchFamily="34" charset="0"/>
              <a:cs typeface="Calibri" panose="020F0502020204030204" pitchFamily="34" charset="0"/>
            </a:endParaRPr>
          </a:p>
          <a:p>
            <a:pPr>
              <a:buNone/>
            </a:pPr>
            <a:r>
              <a:rPr lang="en-US" sz="1600" b="1" dirty="0">
                <a:ea typeface="Calibri" panose="020F0502020204030204" pitchFamily="34" charset="0"/>
                <a:cs typeface="Calibri" panose="020F0502020204030204" pitchFamily="34" charset="0"/>
              </a:rPr>
              <a:t>Company:</a:t>
            </a:r>
            <a:r>
              <a:rPr lang="en-US" sz="1600" dirty="0">
                <a:ea typeface="Calibri" panose="020F0502020204030204" pitchFamily="34" charset="0"/>
                <a:cs typeface="Calibri" panose="020F0502020204030204" pitchFamily="34" charset="0"/>
              </a:rPr>
              <a:t> Stoppani Systems Sdn. Bhd. (Penang, Malaysia)</a:t>
            </a:r>
            <a:br>
              <a:rPr lang="en-US" sz="1600" dirty="0">
                <a:ea typeface="Calibri" panose="020F0502020204030204" pitchFamily="34" charset="0"/>
                <a:cs typeface="Calibri" panose="020F0502020204030204" pitchFamily="34" charset="0"/>
              </a:rPr>
            </a:br>
            <a:r>
              <a:rPr lang="en-US" sz="1600" b="1" dirty="0">
                <a:ea typeface="Calibri" panose="020F0502020204030204" pitchFamily="34" charset="0"/>
                <a:cs typeface="Calibri" panose="020F0502020204030204" pitchFamily="34" charset="0"/>
              </a:rPr>
              <a:t>Industry:</a:t>
            </a:r>
            <a:r>
              <a:rPr lang="en-US" sz="1600" dirty="0">
                <a:ea typeface="Calibri" panose="020F0502020204030204" pitchFamily="34" charset="0"/>
                <a:cs typeface="Calibri" panose="020F0502020204030204" pitchFamily="34" charset="0"/>
              </a:rPr>
              <a:t> Manufacturing of precision machinery (solar, semiconductor, medical)</a:t>
            </a:r>
          </a:p>
          <a:p>
            <a:pPr>
              <a:buNone/>
            </a:pPr>
            <a:endParaRPr lang="en-US" sz="1600" dirty="0">
              <a:ea typeface="Calibri" panose="020F0502020204030204" pitchFamily="34" charset="0"/>
              <a:cs typeface="Calibri" panose="020F0502020204030204" pitchFamily="34" charset="0"/>
            </a:endParaRPr>
          </a:p>
          <a:p>
            <a:pPr>
              <a:buNone/>
            </a:pPr>
            <a:r>
              <a:rPr lang="en-US" sz="1600" dirty="0">
                <a:ea typeface="Calibri" panose="020F0502020204030204" pitchFamily="34" charset="0"/>
                <a:cs typeface="Calibri" panose="020F0502020204030204" pitchFamily="34" charset="0"/>
              </a:rPr>
              <a:t>For their high-precision manufacturing lines, Convectronics delivered a </a:t>
            </a:r>
            <a:r>
              <a:rPr lang="en-US" sz="1600" b="1" dirty="0">
                <a:ea typeface="Calibri" panose="020F0502020204030204" pitchFamily="34" charset="0"/>
                <a:cs typeface="Calibri" panose="020F0502020204030204" pitchFamily="34" charset="0"/>
              </a:rPr>
              <a:t>custom stretched coil mica heater </a:t>
            </a:r>
            <a:r>
              <a:rPr lang="en-US" sz="1600" dirty="0">
                <a:ea typeface="Calibri" panose="020F0502020204030204" pitchFamily="34" charset="0"/>
                <a:cs typeface="Calibri" panose="020F0502020204030204" pitchFamily="34" charset="0"/>
              </a:rPr>
              <a:t>tailored to Stoppani’s quality and reliability requirements. These assemblies were designed for ease of integration into Stoppani’s systems.</a:t>
            </a:r>
          </a:p>
          <a:p>
            <a:pPr>
              <a:buNone/>
            </a:pPr>
            <a:endParaRPr lang="en-US" sz="1600" dirty="0">
              <a:ea typeface="Calibri" panose="020F0502020204030204" pitchFamily="34" charset="0"/>
              <a:cs typeface="Calibri" panose="020F0502020204030204" pitchFamily="34" charset="0"/>
            </a:endParaRPr>
          </a:p>
          <a:p>
            <a:pPr>
              <a:buNone/>
            </a:pPr>
            <a:r>
              <a:rPr lang="en-US" sz="1600" b="1" dirty="0">
                <a:ea typeface="Calibri" panose="020F0502020204030204" pitchFamily="34" charset="0"/>
                <a:cs typeface="Calibri" panose="020F0502020204030204" pitchFamily="34" charset="0"/>
              </a:rPr>
              <a:t>Key Value Delivered:</a:t>
            </a:r>
            <a:endParaRPr lang="en-US" sz="1600" dirty="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sz="1600" b="1" dirty="0">
                <a:ea typeface="Calibri" panose="020F0502020204030204" pitchFamily="34" charset="0"/>
                <a:cs typeface="Calibri" panose="020F0502020204030204" pitchFamily="34" charset="0"/>
              </a:rPr>
              <a:t>Reliability</a:t>
            </a:r>
            <a:r>
              <a:rPr lang="en-US" sz="1600" dirty="0">
                <a:ea typeface="Calibri" panose="020F0502020204030204" pitchFamily="34" charset="0"/>
                <a:cs typeface="Calibri" panose="020F0502020204030204" pitchFamily="34" charset="0"/>
              </a:rPr>
              <a:t> and thermal</a:t>
            </a:r>
            <a:r>
              <a:rPr lang="en-US" sz="1600" b="1" dirty="0">
                <a:ea typeface="Calibri" panose="020F0502020204030204" pitchFamily="34" charset="0"/>
                <a:cs typeface="Calibri" panose="020F0502020204030204" pitchFamily="34" charset="0"/>
              </a:rPr>
              <a:t> stability </a:t>
            </a:r>
            <a:r>
              <a:rPr lang="en-US" sz="1600" dirty="0">
                <a:ea typeface="Calibri" panose="020F0502020204030204" pitchFamily="34" charset="0"/>
                <a:cs typeface="Calibri" panose="020F0502020204030204" pitchFamily="34" charset="0"/>
              </a:rPr>
              <a:t>to match tight process tolerances</a:t>
            </a:r>
          </a:p>
          <a:p>
            <a:pPr marL="285750" indent="-285750">
              <a:buFont typeface="Arial" panose="020B0604020202020204" pitchFamily="34" charset="0"/>
              <a:buChar char="•"/>
            </a:pPr>
            <a:r>
              <a:rPr lang="en-US" sz="1600" dirty="0">
                <a:ea typeface="Calibri" panose="020F0502020204030204" pitchFamily="34" charset="0"/>
                <a:cs typeface="Calibri" panose="020F0502020204030204" pitchFamily="34" charset="0"/>
              </a:rPr>
              <a:t>Modular, </a:t>
            </a:r>
            <a:r>
              <a:rPr lang="en-US" sz="1600" b="1" dirty="0">
                <a:ea typeface="Calibri" panose="020F0502020204030204" pitchFamily="34" charset="0"/>
                <a:cs typeface="Calibri" panose="020F0502020204030204" pitchFamily="34" charset="0"/>
              </a:rPr>
              <a:t>compact assemblies </a:t>
            </a:r>
            <a:r>
              <a:rPr lang="en-US" sz="1600" dirty="0">
                <a:ea typeface="Calibri" panose="020F0502020204030204" pitchFamily="34" charset="0"/>
                <a:cs typeface="Calibri" panose="020F0502020204030204" pitchFamily="34" charset="0"/>
              </a:rPr>
              <a:t>that integrate well with Stoppani’s machinery</a:t>
            </a:r>
          </a:p>
          <a:p>
            <a:pPr marL="285750" indent="-285750">
              <a:buFont typeface="Arial" panose="020B0604020202020204" pitchFamily="34" charset="0"/>
              <a:buChar char="•"/>
            </a:pPr>
            <a:r>
              <a:rPr lang="en-US" sz="1600" dirty="0">
                <a:ea typeface="Calibri" panose="020F0502020204030204" pitchFamily="34" charset="0"/>
                <a:cs typeface="Calibri" panose="020F0502020204030204" pitchFamily="34" charset="0"/>
              </a:rPr>
              <a:t>Long-term support and swap-in replacement parts for global operations</a:t>
            </a:r>
          </a:p>
        </p:txBody>
      </p:sp>
    </p:spTree>
    <p:extLst>
      <p:ext uri="{BB962C8B-B14F-4D97-AF65-F5344CB8AC3E}">
        <p14:creationId xmlns:p14="http://schemas.microsoft.com/office/powerpoint/2010/main" val="1598666124"/>
      </p:ext>
    </p:extLst>
  </p:cSld>
  <p:clrMapOvr>
    <a:masterClrMapping/>
  </p:clrMapOvr>
  <mc:AlternateContent xmlns:mc="http://schemas.openxmlformats.org/markup-compatibility/2006" xmlns:p14="http://schemas.microsoft.com/office/powerpoint/2010/main">
    <mc:Choice Requires="p14">
      <p:transition spd="slow" p14:dur="2000" advTm="22000"/>
    </mc:Choice>
    <mc:Fallback xmlns="">
      <p:transition spd="slow" advTm="2200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2FDAE35-F4AA-9E01-B4CD-4B9D1038C10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A58B930-98EC-3F6C-5FC9-FBDB11A8FEBC}"/>
              </a:ext>
            </a:extLst>
          </p:cNvPr>
          <p:cNvSpPr>
            <a:spLocks noGrp="1"/>
          </p:cNvSpPr>
          <p:nvPr>
            <p:ph type="title"/>
          </p:nvPr>
        </p:nvSpPr>
        <p:spPr>
          <a:xfrm>
            <a:off x="838200" y="18256"/>
            <a:ext cx="10515600" cy="934782"/>
          </a:xfrm>
        </p:spPr>
        <p:txBody>
          <a:bodyPr>
            <a:noAutofit/>
          </a:bodyPr>
          <a:lstStyle/>
          <a:p>
            <a:r>
              <a:rPr lang="en-US" dirty="0"/>
              <a:t>Our Customers</a:t>
            </a:r>
          </a:p>
        </p:txBody>
      </p:sp>
      <p:sp>
        <p:nvSpPr>
          <p:cNvPr id="12" name="Footer Placeholder 9">
            <a:extLst>
              <a:ext uri="{FF2B5EF4-FFF2-40B4-BE49-F238E27FC236}">
                <a16:creationId xmlns:a16="http://schemas.microsoft.com/office/drawing/2014/main" id="{11216623-9A8C-8CA9-8035-A48B747AC097}"/>
              </a:ext>
            </a:extLst>
          </p:cNvPr>
          <p:cNvSpPr>
            <a:spLocks noGrp="1"/>
          </p:cNvSpPr>
          <p:nvPr>
            <p:ph type="ftr" sz="quarter" idx="11"/>
          </p:nvPr>
        </p:nvSpPr>
        <p:spPr>
          <a:xfrm>
            <a:off x="4376034" y="6398222"/>
            <a:ext cx="3439933" cy="276899"/>
          </a:xfrm>
        </p:spPr>
        <p:txBody>
          <a:bodyPr/>
          <a:lstStyle/>
          <a:p>
            <a:pPr algn="ctr"/>
            <a:r>
              <a:rPr lang="en-US" dirty="0"/>
              <a:t>Convectronics </a:t>
            </a:r>
            <a:r>
              <a:rPr lang="en-US" dirty="0">
                <a:sym typeface="Symbol" panose="05050102010706020507" pitchFamily="18" charset="2"/>
              </a:rPr>
              <a:t> Heaters, Sensors, Controls</a:t>
            </a:r>
            <a:endParaRPr lang="en-US" dirty="0"/>
          </a:p>
        </p:txBody>
      </p:sp>
      <p:sp>
        <p:nvSpPr>
          <p:cNvPr id="13" name="Footer Placeholder 9">
            <a:extLst>
              <a:ext uri="{FF2B5EF4-FFF2-40B4-BE49-F238E27FC236}">
                <a16:creationId xmlns:a16="http://schemas.microsoft.com/office/drawing/2014/main" id="{228A9D00-89F7-3BCE-B58F-96F2759DEA1C}"/>
              </a:ext>
            </a:extLst>
          </p:cNvPr>
          <p:cNvSpPr txBox="1">
            <a:spLocks/>
          </p:cNvSpPr>
          <p:nvPr/>
        </p:nvSpPr>
        <p:spPr>
          <a:xfrm>
            <a:off x="10319656" y="6398222"/>
            <a:ext cx="1567543" cy="2768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200" dirty="0">
                <a:solidFill>
                  <a:srgbClr val="AC1B27"/>
                </a:solidFill>
              </a:rPr>
              <a:t>convectronics.com</a:t>
            </a:r>
          </a:p>
        </p:txBody>
      </p:sp>
      <p:sp>
        <p:nvSpPr>
          <p:cNvPr id="6" name="Rectangle 2">
            <a:extLst>
              <a:ext uri="{FF2B5EF4-FFF2-40B4-BE49-F238E27FC236}">
                <a16:creationId xmlns:a16="http://schemas.microsoft.com/office/drawing/2014/main" id="{7DB691CD-725C-C2E7-9D82-800DC68B29F6}"/>
              </a:ext>
            </a:extLst>
          </p:cNvPr>
          <p:cNvSpPr>
            <a:spLocks noChangeArrowheads="1"/>
          </p:cNvSpPr>
          <p:nvPr/>
        </p:nvSpPr>
        <p:spPr bwMode="auto">
          <a:xfrm>
            <a:off x="1447603" y="8038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 name="Table 1">
            <a:extLst>
              <a:ext uri="{FF2B5EF4-FFF2-40B4-BE49-F238E27FC236}">
                <a16:creationId xmlns:a16="http://schemas.microsoft.com/office/drawing/2014/main" id="{6FB44AD3-82B1-549C-F975-B8D3279A6D07}"/>
              </a:ext>
            </a:extLst>
          </p:cNvPr>
          <p:cNvGraphicFramePr>
            <a:graphicFrameLocks noGrp="1"/>
          </p:cNvGraphicFramePr>
          <p:nvPr>
            <p:extLst>
              <p:ext uri="{D42A27DB-BD31-4B8C-83A1-F6EECF244321}">
                <p14:modId xmlns:p14="http://schemas.microsoft.com/office/powerpoint/2010/main" val="3178645863"/>
              </p:ext>
            </p:extLst>
          </p:nvPr>
        </p:nvGraphicFramePr>
        <p:xfrm>
          <a:off x="113496" y="1039754"/>
          <a:ext cx="11965008" cy="5255735"/>
        </p:xfrm>
        <a:graphic>
          <a:graphicData uri="http://schemas.openxmlformats.org/drawingml/2006/table">
            <a:tbl>
              <a:tblPr>
                <a:tableStyleId>{F5AB1C69-6EDB-4FF4-983F-18BD219EF322}</a:tableStyleId>
              </a:tblPr>
              <a:tblGrid>
                <a:gridCol w="2991252">
                  <a:extLst>
                    <a:ext uri="{9D8B030D-6E8A-4147-A177-3AD203B41FA5}">
                      <a16:colId xmlns:a16="http://schemas.microsoft.com/office/drawing/2014/main" val="4221482696"/>
                    </a:ext>
                  </a:extLst>
                </a:gridCol>
                <a:gridCol w="2991252">
                  <a:extLst>
                    <a:ext uri="{9D8B030D-6E8A-4147-A177-3AD203B41FA5}">
                      <a16:colId xmlns:a16="http://schemas.microsoft.com/office/drawing/2014/main" val="2737216784"/>
                    </a:ext>
                  </a:extLst>
                </a:gridCol>
                <a:gridCol w="2991252">
                  <a:extLst>
                    <a:ext uri="{9D8B030D-6E8A-4147-A177-3AD203B41FA5}">
                      <a16:colId xmlns:a16="http://schemas.microsoft.com/office/drawing/2014/main" val="160847301"/>
                    </a:ext>
                  </a:extLst>
                </a:gridCol>
                <a:gridCol w="2991252">
                  <a:extLst>
                    <a:ext uri="{9D8B030D-6E8A-4147-A177-3AD203B41FA5}">
                      <a16:colId xmlns:a16="http://schemas.microsoft.com/office/drawing/2014/main" val="3798136800"/>
                    </a:ext>
                  </a:extLst>
                </a:gridCol>
              </a:tblGrid>
              <a:tr h="1051147">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86820451"/>
                  </a:ext>
                </a:extLst>
              </a:tr>
              <a:tr h="1051147">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04686334"/>
                  </a:ext>
                </a:extLst>
              </a:tr>
              <a:tr h="1051147">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05138112"/>
                  </a:ext>
                </a:extLst>
              </a:tr>
              <a:tr h="1051147">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35444055"/>
                  </a:ext>
                </a:extLst>
              </a:tr>
              <a:tr h="1051147">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33893825"/>
                  </a:ext>
                </a:extLst>
              </a:tr>
            </a:tbl>
          </a:graphicData>
        </a:graphic>
      </p:graphicFrame>
      <p:pic>
        <p:nvPicPr>
          <p:cNvPr id="68" name="Picture 67">
            <a:extLst>
              <a:ext uri="{FF2B5EF4-FFF2-40B4-BE49-F238E27FC236}">
                <a16:creationId xmlns:a16="http://schemas.microsoft.com/office/drawing/2014/main" id="{02BE80AF-72FB-FA8B-8C4A-34B5546319E9}"/>
              </a:ext>
            </a:extLst>
          </p:cNvPr>
          <p:cNvPicPr>
            <a:picLocks noChangeAspect="1"/>
          </p:cNvPicPr>
          <p:nvPr/>
        </p:nvPicPr>
        <p:blipFill>
          <a:blip r:embed="rId2">
            <a:extLst>
              <a:ext uri="{28A0092B-C50C-407E-A947-70E740481C1C}">
                <a14:useLocalDpi xmlns:a14="http://schemas.microsoft.com/office/drawing/2010/main" val="0"/>
              </a:ext>
            </a:extLst>
          </a:blip>
          <a:srcRect l="3663" t="11557" r="3555" b="11841"/>
          <a:stretch>
            <a:fillRect/>
          </a:stretch>
        </p:blipFill>
        <p:spPr>
          <a:xfrm>
            <a:off x="6729957" y="1239881"/>
            <a:ext cx="1791552" cy="609939"/>
          </a:xfrm>
          <a:prstGeom prst="rect">
            <a:avLst/>
          </a:prstGeom>
        </p:spPr>
      </p:pic>
      <p:pic>
        <p:nvPicPr>
          <p:cNvPr id="58" name="Picture 57" descr="A blue and black logo&#10;&#10;Description automatically generated">
            <a:extLst>
              <a:ext uri="{FF2B5EF4-FFF2-40B4-BE49-F238E27FC236}">
                <a16:creationId xmlns:a16="http://schemas.microsoft.com/office/drawing/2014/main" id="{881C7194-A4F6-113C-8689-9F5EB996D5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01692" y="2387648"/>
            <a:ext cx="2283822" cy="583104"/>
          </a:xfrm>
          <a:prstGeom prst="rect">
            <a:avLst/>
          </a:prstGeom>
        </p:spPr>
      </p:pic>
      <p:pic>
        <p:nvPicPr>
          <p:cNvPr id="52" name="Picture 51">
            <a:extLst>
              <a:ext uri="{FF2B5EF4-FFF2-40B4-BE49-F238E27FC236}">
                <a16:creationId xmlns:a16="http://schemas.microsoft.com/office/drawing/2014/main" id="{DA833EFE-9423-D91B-8471-E9940CB1A2B3}"/>
              </a:ext>
            </a:extLst>
          </p:cNvPr>
          <p:cNvPicPr>
            <a:picLocks noChangeAspect="1"/>
          </p:cNvPicPr>
          <p:nvPr/>
        </p:nvPicPr>
        <p:blipFill>
          <a:blip r:embed="rId4"/>
          <a:srcRect t="6803"/>
          <a:stretch>
            <a:fillRect/>
          </a:stretch>
        </p:blipFill>
        <p:spPr>
          <a:xfrm>
            <a:off x="3810932" y="2165110"/>
            <a:ext cx="1626846" cy="926117"/>
          </a:xfrm>
          <a:prstGeom prst="rect">
            <a:avLst/>
          </a:prstGeom>
        </p:spPr>
      </p:pic>
      <p:pic>
        <p:nvPicPr>
          <p:cNvPr id="40" name="Picture 39">
            <a:extLst>
              <a:ext uri="{FF2B5EF4-FFF2-40B4-BE49-F238E27FC236}">
                <a16:creationId xmlns:a16="http://schemas.microsoft.com/office/drawing/2014/main" id="{4EC23A01-6BCB-5B11-098D-F25FC0CFBC9E}"/>
              </a:ext>
            </a:extLst>
          </p:cNvPr>
          <p:cNvPicPr>
            <a:picLocks noChangeAspect="1"/>
          </p:cNvPicPr>
          <p:nvPr/>
        </p:nvPicPr>
        <p:blipFill>
          <a:blip r:embed="rId5">
            <a:extLst>
              <a:ext uri="{28A0092B-C50C-407E-A947-70E740481C1C}">
                <a14:useLocalDpi xmlns:a14="http://schemas.microsoft.com/office/drawing/2010/main" val="0"/>
              </a:ext>
            </a:extLst>
          </a:blip>
          <a:srcRect l="2741" t="39331" r="2741" b="38737"/>
          <a:stretch>
            <a:fillRect/>
          </a:stretch>
        </p:blipFill>
        <p:spPr>
          <a:xfrm>
            <a:off x="9456799" y="4444366"/>
            <a:ext cx="2286016" cy="530458"/>
          </a:xfrm>
          <a:prstGeom prst="rect">
            <a:avLst/>
          </a:prstGeom>
        </p:spPr>
      </p:pic>
      <p:pic>
        <p:nvPicPr>
          <p:cNvPr id="38" name="Picture 37">
            <a:extLst>
              <a:ext uri="{FF2B5EF4-FFF2-40B4-BE49-F238E27FC236}">
                <a16:creationId xmlns:a16="http://schemas.microsoft.com/office/drawing/2014/main" id="{6DF30B7E-3741-E287-CEA0-5C448D14D46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68039" y="2201205"/>
            <a:ext cx="1863536" cy="760627"/>
          </a:xfrm>
          <a:prstGeom prst="rect">
            <a:avLst/>
          </a:prstGeom>
        </p:spPr>
      </p:pic>
      <p:pic>
        <p:nvPicPr>
          <p:cNvPr id="36" name="Picture 35">
            <a:extLst>
              <a:ext uri="{FF2B5EF4-FFF2-40B4-BE49-F238E27FC236}">
                <a16:creationId xmlns:a16="http://schemas.microsoft.com/office/drawing/2014/main" id="{1DF9AD6A-1ED8-C749-AD8C-B765497156B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775513" y="5445261"/>
            <a:ext cx="1680197" cy="510397"/>
          </a:xfrm>
          <a:prstGeom prst="rect">
            <a:avLst/>
          </a:prstGeom>
        </p:spPr>
      </p:pic>
      <p:pic>
        <p:nvPicPr>
          <p:cNvPr id="28" name="Picture 27">
            <a:extLst>
              <a:ext uri="{FF2B5EF4-FFF2-40B4-BE49-F238E27FC236}">
                <a16:creationId xmlns:a16="http://schemas.microsoft.com/office/drawing/2014/main" id="{8F163DB9-D423-A4CA-2358-F30629D14CD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900641" y="4279964"/>
            <a:ext cx="1429942" cy="825467"/>
          </a:xfrm>
          <a:prstGeom prst="rect">
            <a:avLst/>
          </a:prstGeom>
        </p:spPr>
      </p:pic>
      <p:pic>
        <p:nvPicPr>
          <p:cNvPr id="20" name="Picture 19">
            <a:extLst>
              <a:ext uri="{FF2B5EF4-FFF2-40B4-BE49-F238E27FC236}">
                <a16:creationId xmlns:a16="http://schemas.microsoft.com/office/drawing/2014/main" id="{3105B169-6E53-4049-8B38-3AB49DD0C8C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745892" y="1170391"/>
            <a:ext cx="1613140" cy="681843"/>
          </a:xfrm>
          <a:prstGeom prst="rect">
            <a:avLst/>
          </a:prstGeom>
        </p:spPr>
      </p:pic>
      <p:pic>
        <p:nvPicPr>
          <p:cNvPr id="24" name="Picture 23">
            <a:extLst>
              <a:ext uri="{FF2B5EF4-FFF2-40B4-BE49-F238E27FC236}">
                <a16:creationId xmlns:a16="http://schemas.microsoft.com/office/drawing/2014/main" id="{72AC43E5-DDC5-8812-AFA8-0DD797043D51}"/>
              </a:ext>
            </a:extLst>
          </p:cNvPr>
          <p:cNvPicPr>
            <a:picLocks noChangeAspect="1"/>
          </p:cNvPicPr>
          <p:nvPr/>
        </p:nvPicPr>
        <p:blipFill>
          <a:blip r:embed="rId10">
            <a:extLst>
              <a:ext uri="{28A0092B-C50C-407E-A947-70E740481C1C}">
                <a14:useLocalDpi xmlns:a14="http://schemas.microsoft.com/office/drawing/2010/main" val="0"/>
              </a:ext>
            </a:extLst>
          </a:blip>
          <a:srcRect l="22133" t="1134" r="22452" b="4793"/>
          <a:stretch>
            <a:fillRect/>
          </a:stretch>
        </p:blipFill>
        <p:spPr>
          <a:xfrm>
            <a:off x="10012165" y="5257060"/>
            <a:ext cx="1175283" cy="996422"/>
          </a:xfrm>
          <a:prstGeom prst="rect">
            <a:avLst/>
          </a:prstGeom>
        </p:spPr>
      </p:pic>
      <p:pic>
        <p:nvPicPr>
          <p:cNvPr id="22" name="Graphic 21">
            <a:extLst>
              <a:ext uri="{FF2B5EF4-FFF2-40B4-BE49-F238E27FC236}">
                <a16:creationId xmlns:a16="http://schemas.microsoft.com/office/drawing/2014/main" id="{7B086A22-A239-C9FE-C83A-FFB375991510}"/>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875176" y="5507863"/>
            <a:ext cx="1409700" cy="571500"/>
          </a:xfrm>
          <a:prstGeom prst="rect">
            <a:avLst/>
          </a:prstGeom>
        </p:spPr>
      </p:pic>
      <p:pic>
        <p:nvPicPr>
          <p:cNvPr id="50" name="Graphic 49">
            <a:extLst>
              <a:ext uri="{FF2B5EF4-FFF2-40B4-BE49-F238E27FC236}">
                <a16:creationId xmlns:a16="http://schemas.microsoft.com/office/drawing/2014/main" id="{A0229FF6-2147-A849-7359-05872169CCB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904774" y="3197714"/>
            <a:ext cx="1482173" cy="947681"/>
          </a:xfrm>
          <a:prstGeom prst="rect">
            <a:avLst/>
          </a:prstGeom>
        </p:spPr>
      </p:pic>
      <p:pic>
        <p:nvPicPr>
          <p:cNvPr id="8" name="Picture 7">
            <a:extLst>
              <a:ext uri="{FF2B5EF4-FFF2-40B4-BE49-F238E27FC236}">
                <a16:creationId xmlns:a16="http://schemas.microsoft.com/office/drawing/2014/main" id="{D7CB45A2-9460-F3B9-3EB1-3C815B07EFB1}"/>
              </a:ext>
            </a:extLst>
          </p:cNvPr>
          <p:cNvPicPr>
            <a:picLocks noChangeAspect="1"/>
          </p:cNvPicPr>
          <p:nvPr/>
        </p:nvPicPr>
        <p:blipFill>
          <a:blip r:embed="rId13">
            <a:extLst>
              <a:ext uri="{28A0092B-C50C-407E-A947-70E740481C1C}">
                <a14:useLocalDpi xmlns:a14="http://schemas.microsoft.com/office/drawing/2010/main" val="0"/>
              </a:ext>
            </a:extLst>
          </a:blip>
          <a:srcRect l="849" t="38151" r="873" b="38557"/>
          <a:stretch>
            <a:fillRect/>
          </a:stretch>
        </p:blipFill>
        <p:spPr>
          <a:xfrm>
            <a:off x="3170933" y="4526359"/>
            <a:ext cx="2845282" cy="352332"/>
          </a:xfrm>
          <a:prstGeom prst="rect">
            <a:avLst/>
          </a:prstGeom>
        </p:spPr>
      </p:pic>
      <p:pic>
        <p:nvPicPr>
          <p:cNvPr id="60" name="Graphic 59">
            <a:extLst>
              <a:ext uri="{FF2B5EF4-FFF2-40B4-BE49-F238E27FC236}">
                <a16:creationId xmlns:a16="http://schemas.microsoft.com/office/drawing/2014/main" id="{367CC73B-FEA9-32E9-09C7-7894D09D0AD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44807" y="2387648"/>
            <a:ext cx="2326456" cy="387743"/>
          </a:xfrm>
          <a:prstGeom prst="rect">
            <a:avLst/>
          </a:prstGeom>
        </p:spPr>
      </p:pic>
      <p:pic>
        <p:nvPicPr>
          <p:cNvPr id="48" name="Picture 47" descr="A logo with blue text&#10;&#10;Description automatically generated">
            <a:extLst>
              <a:ext uri="{FF2B5EF4-FFF2-40B4-BE49-F238E27FC236}">
                <a16:creationId xmlns:a16="http://schemas.microsoft.com/office/drawing/2014/main" id="{1C9F39E6-29B1-2640-24B0-543998AE437B}"/>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98917" y="1087650"/>
            <a:ext cx="2618237" cy="914402"/>
          </a:xfrm>
          <a:prstGeom prst="rect">
            <a:avLst/>
          </a:prstGeom>
        </p:spPr>
      </p:pic>
      <p:pic>
        <p:nvPicPr>
          <p:cNvPr id="42" name="Picture 41">
            <a:extLst>
              <a:ext uri="{FF2B5EF4-FFF2-40B4-BE49-F238E27FC236}">
                <a16:creationId xmlns:a16="http://schemas.microsoft.com/office/drawing/2014/main" id="{CA8787F4-1428-C91D-6E8B-DBC39F0DE7E6}"/>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838200" y="3288991"/>
            <a:ext cx="1452382" cy="816965"/>
          </a:xfrm>
          <a:prstGeom prst="rect">
            <a:avLst/>
          </a:prstGeom>
        </p:spPr>
      </p:pic>
      <p:pic>
        <p:nvPicPr>
          <p:cNvPr id="26" name="Picture 25">
            <a:extLst>
              <a:ext uri="{FF2B5EF4-FFF2-40B4-BE49-F238E27FC236}">
                <a16:creationId xmlns:a16="http://schemas.microsoft.com/office/drawing/2014/main" id="{240BB4AA-EB88-A506-98F8-5B4279C431E1}"/>
              </a:ext>
            </a:extLst>
          </p:cNvPr>
          <p:cNvPicPr>
            <a:picLocks noChangeAspect="1"/>
          </p:cNvPicPr>
          <p:nvPr/>
        </p:nvPicPr>
        <p:blipFill>
          <a:blip r:embed="rId17">
            <a:extLst>
              <a:ext uri="{28A0092B-C50C-407E-A947-70E740481C1C}">
                <a14:useLocalDpi xmlns:a14="http://schemas.microsoft.com/office/drawing/2010/main" val="0"/>
              </a:ext>
            </a:extLst>
          </a:blip>
          <a:srcRect l="13078" t="21391" r="6064" b="21020"/>
          <a:stretch>
            <a:fillRect/>
          </a:stretch>
        </p:blipFill>
        <p:spPr>
          <a:xfrm>
            <a:off x="3836327" y="3327137"/>
            <a:ext cx="1811547" cy="762153"/>
          </a:xfrm>
          <a:prstGeom prst="rect">
            <a:avLst/>
          </a:prstGeom>
        </p:spPr>
      </p:pic>
      <p:pic>
        <p:nvPicPr>
          <p:cNvPr id="18" name="Picture 17">
            <a:extLst>
              <a:ext uri="{FF2B5EF4-FFF2-40B4-BE49-F238E27FC236}">
                <a16:creationId xmlns:a16="http://schemas.microsoft.com/office/drawing/2014/main" id="{6D1FA429-D7F7-C0BD-C3B2-1DFB5D7529B2}"/>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549589" y="4225306"/>
            <a:ext cx="2029604" cy="934782"/>
          </a:xfrm>
          <a:prstGeom prst="rect">
            <a:avLst/>
          </a:prstGeom>
        </p:spPr>
      </p:pic>
      <p:pic>
        <p:nvPicPr>
          <p:cNvPr id="14" name="Graphic 13">
            <a:extLst>
              <a:ext uri="{FF2B5EF4-FFF2-40B4-BE49-F238E27FC236}">
                <a16:creationId xmlns:a16="http://schemas.microsoft.com/office/drawing/2014/main" id="{2B7CFD01-F7A0-950B-8C3C-B7EEE7AA0076}"/>
              </a:ext>
            </a:extLst>
          </p:cNvPr>
          <p:cNvPicPr>
            <a:picLocks noChangeAspect="1"/>
          </p:cNvPicPr>
          <p:nvPr/>
        </p:nvPicPr>
        <p:blipFill>
          <a:blip>
            <a:extLst>
              <a:ext uri="{96DAC541-7B7A-43D3-8B79-37D633B846F1}">
                <asvg:svgBlip xmlns:asvg="http://schemas.microsoft.com/office/drawing/2016/SVG/main" r:embed="rId19"/>
              </a:ext>
            </a:extLst>
          </a:blip>
          <a:stretch>
            <a:fillRect/>
          </a:stretch>
        </p:blipFill>
        <p:spPr>
          <a:xfrm>
            <a:off x="9368699" y="3443571"/>
            <a:ext cx="2462216" cy="529283"/>
          </a:xfrm>
          <a:prstGeom prst="rect">
            <a:avLst/>
          </a:prstGeom>
        </p:spPr>
      </p:pic>
      <p:pic>
        <p:nvPicPr>
          <p:cNvPr id="10" name="Picture 9">
            <a:extLst>
              <a:ext uri="{FF2B5EF4-FFF2-40B4-BE49-F238E27FC236}">
                <a16:creationId xmlns:a16="http://schemas.microsoft.com/office/drawing/2014/main" id="{239C28DC-65F1-94B5-93E5-8634A7D0B95F}"/>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3600600" y="5566606"/>
            <a:ext cx="1985947" cy="377331"/>
          </a:xfrm>
          <a:prstGeom prst="rect">
            <a:avLst/>
          </a:prstGeom>
        </p:spPr>
      </p:pic>
      <p:pic>
        <p:nvPicPr>
          <p:cNvPr id="7" name="Picture 6">
            <a:extLst>
              <a:ext uri="{FF2B5EF4-FFF2-40B4-BE49-F238E27FC236}">
                <a16:creationId xmlns:a16="http://schemas.microsoft.com/office/drawing/2014/main" id="{88612646-8315-5A55-95E3-4286A828D983}"/>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3585669" y="1260691"/>
            <a:ext cx="1830569" cy="263112"/>
          </a:xfrm>
          <a:prstGeom prst="rect">
            <a:avLst/>
          </a:prstGeom>
        </p:spPr>
      </p:pic>
      <p:pic>
        <p:nvPicPr>
          <p:cNvPr id="11" name="Picture 10">
            <a:extLst>
              <a:ext uri="{FF2B5EF4-FFF2-40B4-BE49-F238E27FC236}">
                <a16:creationId xmlns:a16="http://schemas.microsoft.com/office/drawing/2014/main" id="{A63BC8A8-FC7E-95DE-2B00-D9273E7C8770}"/>
              </a:ext>
            </a:extLst>
          </p:cNvPr>
          <p:cNvPicPr>
            <a:picLocks noChangeAspect="1"/>
          </p:cNvPicPr>
          <p:nvPr/>
        </p:nvPicPr>
        <p:blipFill>
          <a:blip r:embed="rId22">
            <a:extLst>
              <a:ext uri="{28A0092B-C50C-407E-A947-70E740481C1C}">
                <a14:useLocalDpi xmlns:a14="http://schemas.microsoft.com/office/drawing/2010/main" val="0"/>
              </a:ext>
            </a:extLst>
          </a:blip>
          <a:srcRect t="14505" r="4057" b="15276"/>
          <a:stretch>
            <a:fillRect/>
          </a:stretch>
        </p:blipFill>
        <p:spPr>
          <a:xfrm>
            <a:off x="3456409" y="1523803"/>
            <a:ext cx="2291248" cy="437069"/>
          </a:xfrm>
          <a:prstGeom prst="rect">
            <a:avLst/>
          </a:prstGeom>
        </p:spPr>
      </p:pic>
    </p:spTree>
    <p:extLst>
      <p:ext uri="{BB962C8B-B14F-4D97-AF65-F5344CB8AC3E}">
        <p14:creationId xmlns:p14="http://schemas.microsoft.com/office/powerpoint/2010/main" val="314463904"/>
      </p:ext>
    </p:extLst>
  </p:cSld>
  <p:clrMapOvr>
    <a:masterClrMapping/>
  </p:clrMapOvr>
  <mc:AlternateContent xmlns:mc="http://schemas.openxmlformats.org/markup-compatibility/2006" xmlns:p14="http://schemas.microsoft.com/office/powerpoint/2010/main">
    <mc:Choice Requires="p14">
      <p:transition spd="slow" p14:dur="2000" advTm="22000"/>
    </mc:Choice>
    <mc:Fallback xmlns="">
      <p:transition spd="slow" advTm="22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66DF90-BA05-9599-7D39-5A0B566CD951}"/>
              </a:ext>
            </a:extLst>
          </p:cNvPr>
          <p:cNvSpPr>
            <a:spLocks noGrp="1"/>
          </p:cNvSpPr>
          <p:nvPr>
            <p:ph type="title"/>
          </p:nvPr>
        </p:nvSpPr>
        <p:spPr/>
        <p:txBody>
          <a:bodyPr>
            <a:normAutofit/>
          </a:bodyPr>
          <a:lstStyle/>
          <a:p>
            <a:r>
              <a:rPr lang="en-US" b="1" dirty="0"/>
              <a:t>Convectronics vs The Others</a:t>
            </a:r>
            <a:endParaRPr lang="en-US" dirty="0"/>
          </a:p>
        </p:txBody>
      </p:sp>
      <p:sp>
        <p:nvSpPr>
          <p:cNvPr id="31" name="Footer Placeholder 9">
            <a:extLst>
              <a:ext uri="{FF2B5EF4-FFF2-40B4-BE49-F238E27FC236}">
                <a16:creationId xmlns:a16="http://schemas.microsoft.com/office/drawing/2014/main" id="{95A15EA6-2843-3BB3-5C68-814AAE94E94C}"/>
              </a:ext>
            </a:extLst>
          </p:cNvPr>
          <p:cNvSpPr>
            <a:spLocks noGrp="1"/>
          </p:cNvSpPr>
          <p:nvPr>
            <p:ph type="ftr" sz="quarter" idx="11"/>
          </p:nvPr>
        </p:nvSpPr>
        <p:spPr>
          <a:xfrm>
            <a:off x="4376034" y="6398222"/>
            <a:ext cx="3439933" cy="276899"/>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AC1B27"/>
                </a:solidFill>
                <a:effectLst/>
                <a:uLnTx/>
                <a:uFillTx/>
                <a:latin typeface="Inter"/>
                <a:ea typeface="+mn-ea"/>
                <a:cs typeface="+mn-cs"/>
              </a:rPr>
              <a:t>Convectronics </a:t>
            </a:r>
            <a:r>
              <a:rPr kumimoji="0" lang="en-US" sz="1200" b="0" i="0" u="none" strike="noStrike" kern="1200" cap="none" spc="0" normalizeH="0" baseline="0" noProof="0" dirty="0">
                <a:ln>
                  <a:noFill/>
                </a:ln>
                <a:solidFill>
                  <a:srgbClr val="AC1B27"/>
                </a:solidFill>
                <a:effectLst/>
                <a:uLnTx/>
                <a:uFillTx/>
                <a:latin typeface="Inter"/>
                <a:ea typeface="+mn-ea"/>
                <a:cs typeface="+mn-cs"/>
                <a:sym typeface="Symbol" panose="05050102010706020507" pitchFamily="18" charset="2"/>
              </a:rPr>
              <a:t> Heaters, Sensors, Controls</a:t>
            </a:r>
            <a:endParaRPr kumimoji="0" lang="en-US" sz="1200" b="0" i="0" u="none" strike="noStrike" kern="1200" cap="none" spc="0" normalizeH="0" baseline="0" noProof="0" dirty="0">
              <a:ln>
                <a:noFill/>
              </a:ln>
              <a:solidFill>
                <a:srgbClr val="AC1B27"/>
              </a:solidFill>
              <a:effectLst/>
              <a:uLnTx/>
              <a:uFillTx/>
              <a:latin typeface="Inter"/>
              <a:ea typeface="+mn-ea"/>
              <a:cs typeface="+mn-cs"/>
            </a:endParaRPr>
          </a:p>
        </p:txBody>
      </p:sp>
      <p:sp>
        <p:nvSpPr>
          <p:cNvPr id="32" name="Footer Placeholder 9">
            <a:extLst>
              <a:ext uri="{FF2B5EF4-FFF2-40B4-BE49-F238E27FC236}">
                <a16:creationId xmlns:a16="http://schemas.microsoft.com/office/drawing/2014/main" id="{00372582-6867-E00C-1300-B9BBEE5FABF6}"/>
              </a:ext>
            </a:extLst>
          </p:cNvPr>
          <p:cNvSpPr txBox="1">
            <a:spLocks/>
          </p:cNvSpPr>
          <p:nvPr/>
        </p:nvSpPr>
        <p:spPr>
          <a:xfrm>
            <a:off x="10319656" y="6398222"/>
            <a:ext cx="1567543" cy="2768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AC1B27"/>
                </a:solidFill>
                <a:effectLst/>
                <a:uLnTx/>
                <a:uFillTx/>
                <a:latin typeface="Inter"/>
                <a:ea typeface="+mn-ea"/>
                <a:cs typeface="+mn-cs"/>
              </a:rPr>
              <a:t>convectronics.com</a:t>
            </a:r>
          </a:p>
        </p:txBody>
      </p:sp>
      <p:sp>
        <p:nvSpPr>
          <p:cNvPr id="10" name="TextBox 9">
            <a:extLst>
              <a:ext uri="{FF2B5EF4-FFF2-40B4-BE49-F238E27FC236}">
                <a16:creationId xmlns:a16="http://schemas.microsoft.com/office/drawing/2014/main" id="{A6341632-83FD-084D-71A1-D8C3511D76BE}"/>
              </a:ext>
            </a:extLst>
          </p:cNvPr>
          <p:cNvSpPr txBox="1"/>
          <p:nvPr/>
        </p:nvSpPr>
        <p:spPr>
          <a:xfrm>
            <a:off x="304801" y="1065709"/>
            <a:ext cx="5733691" cy="510909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rPr>
              <a:t>Convectronics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rPr>
              <a:t>Pros: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Inter"/>
                <a:ea typeface="+mn-ea"/>
                <a:cs typeface="+mn-cs"/>
              </a:rPr>
              <a:t>Direct contact with all key departments—R&amp;D, engineering, quoting, quality, and production.</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rPr>
              <a:t>Flexible and cooperative approach to pricing and sampling.</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rPr>
              <a:t>Willingness to design and manufacture custom heaters.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rPr>
              <a:t>Short lead times on most products.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rPr>
              <a:t>Customer service exceeds industry standards.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rPr>
              <a:t>Convectronics Serpentine Coil Heater Competition: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rPr>
              <a:t>Tutco Sureheat (Formerly Osram Sylvania GTE)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A28853BE-3E10-E1F0-2265-8670DFB81456}"/>
              </a:ext>
            </a:extLst>
          </p:cNvPr>
          <p:cNvSpPr txBox="1"/>
          <p:nvPr/>
        </p:nvSpPr>
        <p:spPr>
          <a:xfrm>
            <a:off x="6029866" y="1065709"/>
            <a:ext cx="5848707" cy="541686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rPr>
              <a:t>6kW Tutco P/N: F040292           Convectronics Equivalent: 003-10032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rPr>
              <a:t>3.6kW Tutco P/N: F029767        Convectronics Equivalent: 003-10030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rPr>
              <a:t>4.6kW Tutco P/N: F017558      Convectronics Equivalent: 001-10009T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rPr>
              <a:t> </a:t>
            </a:r>
          </a:p>
        </p:txBody>
      </p:sp>
      <p:pic>
        <p:nvPicPr>
          <p:cNvPr id="5" name="Picture 4" descr="A close-up of a cylindrical object&#10;&#10;AI-generated content may be incorrect.">
            <a:extLst>
              <a:ext uri="{FF2B5EF4-FFF2-40B4-BE49-F238E27FC236}">
                <a16:creationId xmlns:a16="http://schemas.microsoft.com/office/drawing/2014/main" id="{95AEF755-A029-59C4-6739-681B5F27CC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33299" y="1065709"/>
            <a:ext cx="2148516" cy="1971531"/>
          </a:xfrm>
          <a:prstGeom prst="rect">
            <a:avLst/>
          </a:prstGeom>
        </p:spPr>
      </p:pic>
      <p:pic>
        <p:nvPicPr>
          <p:cNvPr id="6" name="Picture 5" descr="A close-up of a heater&#10;&#10;AI-generated content may be incorrect.">
            <a:extLst>
              <a:ext uri="{FF2B5EF4-FFF2-40B4-BE49-F238E27FC236}">
                <a16:creationId xmlns:a16="http://schemas.microsoft.com/office/drawing/2014/main" id="{5904CCCE-DECF-5BA8-7758-751BD1C02BC9}"/>
              </a:ext>
            </a:extLst>
          </p:cNvPr>
          <p:cNvPicPr>
            <a:picLocks noChangeAspect="1"/>
          </p:cNvPicPr>
          <p:nvPr/>
        </p:nvPicPr>
        <p:blipFill>
          <a:blip r:embed="rId3" cstate="print">
            <a:extLst>
              <a:ext uri="{28A0092B-C50C-407E-A947-70E740481C1C}">
                <a14:useLocalDpi xmlns:a14="http://schemas.microsoft.com/office/drawing/2010/main" val="0"/>
              </a:ext>
            </a:extLst>
          </a:blip>
          <a:srcRect t="22676" b="20158"/>
          <a:stretch>
            <a:fillRect/>
          </a:stretch>
        </p:blipFill>
        <p:spPr bwMode="auto">
          <a:xfrm>
            <a:off x="7206314" y="4012497"/>
            <a:ext cx="3113342" cy="1779794"/>
          </a:xfrm>
          <a:prstGeom prst="rect">
            <a:avLst/>
          </a:prstGeom>
          <a:noFill/>
        </p:spPr>
      </p:pic>
      <p:pic>
        <p:nvPicPr>
          <p:cNvPr id="8" name="Picture 7" descr="A couple of round metal tubes&#10;&#10;AI-generated content may be incorrect.">
            <a:extLst>
              <a:ext uri="{FF2B5EF4-FFF2-40B4-BE49-F238E27FC236}">
                <a16:creationId xmlns:a16="http://schemas.microsoft.com/office/drawing/2014/main" id="{7AC13B6C-179A-51B3-521F-B19332E7C2B4}"/>
              </a:ext>
            </a:extLst>
          </p:cNvPr>
          <p:cNvPicPr>
            <a:picLocks noChangeAspect="1"/>
          </p:cNvPicPr>
          <p:nvPr/>
        </p:nvPicPr>
        <p:blipFill>
          <a:blip r:embed="rId4">
            <a:extLst>
              <a:ext uri="{28A0092B-C50C-407E-A947-70E740481C1C}">
                <a14:useLocalDpi xmlns:a14="http://schemas.microsoft.com/office/drawing/2010/main" val="0"/>
              </a:ext>
            </a:extLst>
          </a:blip>
          <a:srcRect r="4134"/>
          <a:stretch>
            <a:fillRect/>
          </a:stretch>
        </p:blipFill>
        <p:spPr>
          <a:xfrm>
            <a:off x="6366094" y="1113865"/>
            <a:ext cx="2239602" cy="1923375"/>
          </a:xfrm>
          <a:prstGeom prst="rect">
            <a:avLst/>
          </a:prstGeom>
        </p:spPr>
      </p:pic>
    </p:spTree>
    <p:extLst>
      <p:ext uri="{BB962C8B-B14F-4D97-AF65-F5344CB8AC3E}">
        <p14:creationId xmlns:p14="http://schemas.microsoft.com/office/powerpoint/2010/main" val="658989452"/>
      </p:ext>
    </p:extLst>
  </p:cSld>
  <p:clrMapOvr>
    <a:masterClrMapping/>
  </p:clrMapOvr>
  <mc:AlternateContent xmlns:mc="http://schemas.openxmlformats.org/markup-compatibility/2006" xmlns:p14="http://schemas.microsoft.com/office/powerpoint/2010/main">
    <mc:Choice Requires="p14">
      <p:transition spd="slow" p14:dur="2000" advTm="14000"/>
    </mc:Choice>
    <mc:Fallback xmlns="">
      <p:transition spd="slow" advTm="1400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E0527F5-8D42-5895-76C3-D0D2EDB6985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27EC47A-00EE-CD67-8E5D-50C21CE57C12}"/>
              </a:ext>
            </a:extLst>
          </p:cNvPr>
          <p:cNvSpPr>
            <a:spLocks noGrp="1"/>
          </p:cNvSpPr>
          <p:nvPr>
            <p:ph type="title"/>
          </p:nvPr>
        </p:nvSpPr>
        <p:spPr>
          <a:xfrm>
            <a:off x="838200" y="18256"/>
            <a:ext cx="10515600" cy="934782"/>
          </a:xfrm>
        </p:spPr>
        <p:txBody>
          <a:bodyPr>
            <a:noAutofit/>
          </a:bodyPr>
          <a:lstStyle/>
          <a:p>
            <a:r>
              <a:rPr lang="en-US" dirty="0"/>
              <a:t>Our Neighbors</a:t>
            </a:r>
          </a:p>
        </p:txBody>
      </p:sp>
      <p:sp>
        <p:nvSpPr>
          <p:cNvPr id="12" name="Footer Placeholder 9">
            <a:extLst>
              <a:ext uri="{FF2B5EF4-FFF2-40B4-BE49-F238E27FC236}">
                <a16:creationId xmlns:a16="http://schemas.microsoft.com/office/drawing/2014/main" id="{DDFD328A-991E-0CC2-3D7C-191E970A2895}"/>
              </a:ext>
            </a:extLst>
          </p:cNvPr>
          <p:cNvSpPr>
            <a:spLocks noGrp="1"/>
          </p:cNvSpPr>
          <p:nvPr>
            <p:ph type="ftr" sz="quarter" idx="11"/>
          </p:nvPr>
        </p:nvSpPr>
        <p:spPr>
          <a:xfrm>
            <a:off x="4376034" y="6398222"/>
            <a:ext cx="3439933" cy="276899"/>
          </a:xfrm>
        </p:spPr>
        <p:txBody>
          <a:bodyPr/>
          <a:lstStyle/>
          <a:p>
            <a:pPr algn="ctr"/>
            <a:r>
              <a:rPr lang="en-US" dirty="0"/>
              <a:t>Convectronics </a:t>
            </a:r>
            <a:r>
              <a:rPr lang="en-US" dirty="0">
                <a:sym typeface="Symbol" panose="05050102010706020507" pitchFamily="18" charset="2"/>
              </a:rPr>
              <a:t> Heaters, Sensors, Controls</a:t>
            </a:r>
            <a:endParaRPr lang="en-US" dirty="0"/>
          </a:p>
        </p:txBody>
      </p:sp>
      <p:sp>
        <p:nvSpPr>
          <p:cNvPr id="13" name="Footer Placeholder 9">
            <a:extLst>
              <a:ext uri="{FF2B5EF4-FFF2-40B4-BE49-F238E27FC236}">
                <a16:creationId xmlns:a16="http://schemas.microsoft.com/office/drawing/2014/main" id="{F6F652A7-A813-C583-CFF9-A4E64384604A}"/>
              </a:ext>
            </a:extLst>
          </p:cNvPr>
          <p:cNvSpPr txBox="1">
            <a:spLocks/>
          </p:cNvSpPr>
          <p:nvPr/>
        </p:nvSpPr>
        <p:spPr>
          <a:xfrm>
            <a:off x="10319656" y="6398222"/>
            <a:ext cx="1567543" cy="2768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200" dirty="0">
                <a:solidFill>
                  <a:srgbClr val="AC1B27"/>
                </a:solidFill>
              </a:rPr>
              <a:t>convectronics.com</a:t>
            </a:r>
          </a:p>
        </p:txBody>
      </p:sp>
      <p:sp>
        <p:nvSpPr>
          <p:cNvPr id="6" name="Rectangle 2">
            <a:extLst>
              <a:ext uri="{FF2B5EF4-FFF2-40B4-BE49-F238E27FC236}">
                <a16:creationId xmlns:a16="http://schemas.microsoft.com/office/drawing/2014/main" id="{8A2F4597-9642-748F-3D4F-4EC4E294B4D0}"/>
              </a:ext>
            </a:extLst>
          </p:cNvPr>
          <p:cNvSpPr>
            <a:spLocks noChangeArrowheads="1"/>
          </p:cNvSpPr>
          <p:nvPr/>
        </p:nvSpPr>
        <p:spPr bwMode="auto">
          <a:xfrm>
            <a:off x="1447603" y="8038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5" name="Picture 4">
            <a:extLst>
              <a:ext uri="{FF2B5EF4-FFF2-40B4-BE49-F238E27FC236}">
                <a16:creationId xmlns:a16="http://schemas.microsoft.com/office/drawing/2014/main" id="{9740C83F-25D7-10A5-1C26-6A61097BB386}"/>
              </a:ext>
            </a:extLst>
          </p:cNvPr>
          <p:cNvPicPr>
            <a:picLocks noChangeAspect="1"/>
          </p:cNvPicPr>
          <p:nvPr/>
        </p:nvPicPr>
        <p:blipFill>
          <a:blip r:embed="rId2">
            <a:extLst>
              <a:ext uri="{28A0092B-C50C-407E-A947-70E740481C1C}">
                <a14:useLocalDpi xmlns:a14="http://schemas.microsoft.com/office/drawing/2010/main" val="0"/>
              </a:ext>
            </a:extLst>
          </a:blip>
          <a:srcRect l="-346" t="8618" r="346" b="10332"/>
          <a:stretch>
            <a:fillRect/>
          </a:stretch>
        </p:blipFill>
        <p:spPr>
          <a:xfrm>
            <a:off x="1564436" y="1000395"/>
            <a:ext cx="9063128" cy="5248633"/>
          </a:xfrm>
          <a:prstGeom prst="rect">
            <a:avLst/>
          </a:prstGeom>
        </p:spPr>
      </p:pic>
    </p:spTree>
    <p:extLst>
      <p:ext uri="{BB962C8B-B14F-4D97-AF65-F5344CB8AC3E}">
        <p14:creationId xmlns:p14="http://schemas.microsoft.com/office/powerpoint/2010/main" val="3599451472"/>
      </p:ext>
    </p:extLst>
  </p:cSld>
  <p:clrMapOvr>
    <a:masterClrMapping/>
  </p:clrMapOvr>
  <mc:AlternateContent xmlns:mc="http://schemas.openxmlformats.org/markup-compatibility/2006" xmlns:p14="http://schemas.microsoft.com/office/powerpoint/2010/main">
    <mc:Choice Requires="p14">
      <p:transition spd="slow" p14:dur="2000" advTm="22000"/>
    </mc:Choice>
    <mc:Fallback xmlns="">
      <p:transition spd="slow" advTm="2200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5000"/>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66DF90-BA05-9599-7D39-5A0B566CD951}"/>
              </a:ext>
            </a:extLst>
          </p:cNvPr>
          <p:cNvSpPr>
            <a:spLocks noGrp="1"/>
          </p:cNvSpPr>
          <p:nvPr>
            <p:ph type="title"/>
          </p:nvPr>
        </p:nvSpPr>
        <p:spPr/>
        <p:txBody>
          <a:bodyPr>
            <a:normAutofit/>
          </a:bodyPr>
          <a:lstStyle/>
          <a:p>
            <a:r>
              <a:rPr lang="en-US" sz="3600" b="1" dirty="0"/>
              <a:t>Your Source for Process Heating Products</a:t>
            </a:r>
            <a:endParaRPr lang="en-US" sz="3600" dirty="0"/>
          </a:p>
        </p:txBody>
      </p:sp>
      <p:sp>
        <p:nvSpPr>
          <p:cNvPr id="35" name="Rectangle 34">
            <a:extLst>
              <a:ext uri="{FF2B5EF4-FFF2-40B4-BE49-F238E27FC236}">
                <a16:creationId xmlns:a16="http://schemas.microsoft.com/office/drawing/2014/main" id="{7546EDEF-A450-9675-9B27-794AA1E27BD9}"/>
              </a:ext>
            </a:extLst>
          </p:cNvPr>
          <p:cNvSpPr/>
          <p:nvPr/>
        </p:nvSpPr>
        <p:spPr>
          <a:xfrm>
            <a:off x="1127217" y="1476644"/>
            <a:ext cx="5408023" cy="307810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a:extLst>
              <a:ext uri="{FF2B5EF4-FFF2-40B4-BE49-F238E27FC236}">
                <a16:creationId xmlns:a16="http://schemas.microsoft.com/office/drawing/2014/main" id="{673F057C-2A7B-58DD-CFB6-13392772BA90}"/>
              </a:ext>
            </a:extLst>
          </p:cNvPr>
          <p:cNvSpPr>
            <a:spLocks noGrp="1"/>
          </p:cNvSpPr>
          <p:nvPr>
            <p:ph idx="1"/>
          </p:nvPr>
        </p:nvSpPr>
        <p:spPr>
          <a:xfrm>
            <a:off x="1127217" y="3776960"/>
            <a:ext cx="5175225" cy="855749"/>
          </a:xfrm>
          <a:noFill/>
        </p:spPr>
        <p:txBody>
          <a:bodyPr>
            <a:normAutofit lnSpcReduction="10000"/>
          </a:bodyPr>
          <a:lstStyle/>
          <a:p>
            <a:r>
              <a:rPr lang="en-US" sz="2000" b="1" dirty="0">
                <a:solidFill>
                  <a:schemeClr val="bg1"/>
                </a:solidFill>
                <a:ea typeface="Calibri" panose="020F0502020204030204" pitchFamily="34" charset="0"/>
                <a:cs typeface="Calibri" panose="020F0502020204030204" pitchFamily="34" charset="0"/>
              </a:rPr>
              <a:t>Global Reach:</a:t>
            </a:r>
            <a:r>
              <a:rPr lang="en-US" sz="2000" dirty="0">
                <a:solidFill>
                  <a:schemeClr val="bg1"/>
                </a:solidFill>
                <a:ea typeface="Calibri" panose="020F0502020204030204" pitchFamily="34" charset="0"/>
                <a:cs typeface="Calibri" panose="020F0502020204030204" pitchFamily="34" charset="0"/>
              </a:rPr>
              <a:t> Supporting customers in industrial, medical, and research sectors worldwide</a:t>
            </a:r>
          </a:p>
          <a:p>
            <a:pPr>
              <a:lnSpc>
                <a:spcPct val="125000"/>
              </a:lnSpc>
              <a:spcBef>
                <a:spcPts val="1200"/>
              </a:spcBef>
            </a:pPr>
            <a:endParaRPr lang="en-US" sz="2000" dirty="0">
              <a:solidFill>
                <a:schemeClr val="bg1"/>
              </a:solidFill>
            </a:endParaRPr>
          </a:p>
        </p:txBody>
      </p:sp>
      <p:grpSp>
        <p:nvGrpSpPr>
          <p:cNvPr id="38" name="Group 37">
            <a:extLst>
              <a:ext uri="{FF2B5EF4-FFF2-40B4-BE49-F238E27FC236}">
                <a16:creationId xmlns:a16="http://schemas.microsoft.com/office/drawing/2014/main" id="{55D24E32-D828-5311-F399-E02F45427F31}"/>
              </a:ext>
            </a:extLst>
          </p:cNvPr>
          <p:cNvGrpSpPr/>
          <p:nvPr/>
        </p:nvGrpSpPr>
        <p:grpSpPr>
          <a:xfrm>
            <a:off x="1066800" y="4792422"/>
            <a:ext cx="10058400" cy="1229555"/>
            <a:chOff x="1066800" y="4792422"/>
            <a:chExt cx="10058400" cy="1229555"/>
          </a:xfrm>
        </p:grpSpPr>
        <p:sp>
          <p:nvSpPr>
            <p:cNvPr id="33" name="Rectangle 32">
              <a:extLst>
                <a:ext uri="{FF2B5EF4-FFF2-40B4-BE49-F238E27FC236}">
                  <a16:creationId xmlns:a16="http://schemas.microsoft.com/office/drawing/2014/main" id="{13367990-2898-309F-58DD-6BF408E19FBD}"/>
                </a:ext>
              </a:extLst>
            </p:cNvPr>
            <p:cNvSpPr/>
            <p:nvPr/>
          </p:nvSpPr>
          <p:spPr>
            <a:xfrm>
              <a:off x="1066800" y="4792422"/>
              <a:ext cx="10058400" cy="12295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A27CD6C-7A60-62B9-F25C-2058A1685979}"/>
                </a:ext>
              </a:extLst>
            </p:cNvPr>
            <p:cNvSpPr txBox="1"/>
            <p:nvPr/>
          </p:nvSpPr>
          <p:spPr>
            <a:xfrm>
              <a:off x="1127217" y="4902511"/>
              <a:ext cx="9937567" cy="948529"/>
            </a:xfrm>
            <a:prstGeom prst="rect">
              <a:avLst/>
            </a:prstGeom>
            <a:noFill/>
          </p:spPr>
          <p:txBody>
            <a:bodyPr wrap="square" rtlCol="0">
              <a:spAutoFit/>
            </a:bodyPr>
            <a:lstStyle/>
            <a:p>
              <a:pPr algn="ctr">
                <a:lnSpc>
                  <a:spcPct val="140000"/>
                </a:lnSpc>
              </a:pPr>
              <a:r>
                <a:rPr lang="en-US" sz="2100" b="1" dirty="0">
                  <a:solidFill>
                    <a:schemeClr val="bg1"/>
                  </a:solidFill>
                </a:rPr>
                <a:t>With our technical expertise, emphasis on service, and attention to detail,</a:t>
              </a:r>
              <a:br>
                <a:rPr lang="en-US" sz="2100" b="1" dirty="0">
                  <a:solidFill>
                    <a:schemeClr val="bg1"/>
                  </a:solidFill>
                </a:rPr>
              </a:br>
              <a:r>
                <a:rPr lang="en-US" sz="2100" b="1" dirty="0">
                  <a:solidFill>
                    <a:schemeClr val="bg1"/>
                  </a:solidFill>
                </a:rPr>
                <a:t>we’re sure you’ll appreciate the difference we can make in your business.</a:t>
              </a:r>
            </a:p>
          </p:txBody>
        </p:sp>
      </p:grpSp>
      <p:pic>
        <p:nvPicPr>
          <p:cNvPr id="31" name="Graphic 30">
            <a:extLst>
              <a:ext uri="{FF2B5EF4-FFF2-40B4-BE49-F238E27FC236}">
                <a16:creationId xmlns:a16="http://schemas.microsoft.com/office/drawing/2014/main" id="{C01398F7-8947-B1DA-0FC9-504D735EB90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858543" y="1476644"/>
            <a:ext cx="4206240" cy="785164"/>
          </a:xfrm>
          <a:prstGeom prst="rect">
            <a:avLst/>
          </a:prstGeom>
          <a:effectLst>
            <a:outerShdw blurRad="50800" dist="38100" dir="2700000" algn="tl" rotWithShape="0">
              <a:prstClr val="black">
                <a:alpha val="40000"/>
              </a:prstClr>
            </a:outerShdw>
          </a:effectLst>
        </p:spPr>
      </p:pic>
      <p:sp>
        <p:nvSpPr>
          <p:cNvPr id="39" name="Footer Placeholder 9">
            <a:extLst>
              <a:ext uri="{FF2B5EF4-FFF2-40B4-BE49-F238E27FC236}">
                <a16:creationId xmlns:a16="http://schemas.microsoft.com/office/drawing/2014/main" id="{118697C8-0BC1-D00E-A890-E60E1859AF2C}"/>
              </a:ext>
            </a:extLst>
          </p:cNvPr>
          <p:cNvSpPr>
            <a:spLocks noGrp="1"/>
          </p:cNvSpPr>
          <p:nvPr>
            <p:ph type="ftr" sz="quarter" idx="11"/>
          </p:nvPr>
        </p:nvSpPr>
        <p:spPr>
          <a:xfrm>
            <a:off x="4376034" y="6398222"/>
            <a:ext cx="3439933" cy="276899"/>
          </a:xfrm>
        </p:spPr>
        <p:txBody>
          <a:bodyPr/>
          <a:lstStyle/>
          <a:p>
            <a:pPr algn="ctr"/>
            <a:r>
              <a:rPr lang="en-US" dirty="0"/>
              <a:t>Convectronics </a:t>
            </a:r>
            <a:r>
              <a:rPr lang="en-US" dirty="0">
                <a:sym typeface="Symbol" panose="05050102010706020507" pitchFamily="18" charset="2"/>
              </a:rPr>
              <a:t> Heaters, Sensors, Controls</a:t>
            </a:r>
            <a:endParaRPr lang="en-US" dirty="0"/>
          </a:p>
        </p:txBody>
      </p:sp>
      <p:sp>
        <p:nvSpPr>
          <p:cNvPr id="40" name="Footer Placeholder 9">
            <a:extLst>
              <a:ext uri="{FF2B5EF4-FFF2-40B4-BE49-F238E27FC236}">
                <a16:creationId xmlns:a16="http://schemas.microsoft.com/office/drawing/2014/main" id="{4866FE4A-4ACA-B4A1-2C49-8F14C02CBE27}"/>
              </a:ext>
            </a:extLst>
          </p:cNvPr>
          <p:cNvSpPr txBox="1">
            <a:spLocks/>
          </p:cNvSpPr>
          <p:nvPr/>
        </p:nvSpPr>
        <p:spPr>
          <a:xfrm>
            <a:off x="10319656" y="6398222"/>
            <a:ext cx="1567543" cy="2768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200" dirty="0">
                <a:solidFill>
                  <a:srgbClr val="AC1B27"/>
                </a:solidFill>
              </a:rPr>
              <a:t>convectronics.com</a:t>
            </a:r>
          </a:p>
        </p:txBody>
      </p:sp>
      <p:sp>
        <p:nvSpPr>
          <p:cNvPr id="2" name="Content Placeholder 4">
            <a:extLst>
              <a:ext uri="{FF2B5EF4-FFF2-40B4-BE49-F238E27FC236}">
                <a16:creationId xmlns:a16="http://schemas.microsoft.com/office/drawing/2014/main" id="{446E4533-0C54-97E4-51DA-6A272C45B193}"/>
              </a:ext>
            </a:extLst>
          </p:cNvPr>
          <p:cNvSpPr txBox="1">
            <a:spLocks/>
          </p:cNvSpPr>
          <p:nvPr/>
        </p:nvSpPr>
        <p:spPr>
          <a:xfrm>
            <a:off x="1127217" y="1962757"/>
            <a:ext cx="5175225" cy="630590"/>
          </a:xfrm>
          <a:prstGeom prst="rect">
            <a:avLst/>
          </a:prstGeom>
          <a:noFill/>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1"/>
                </a:solidFill>
                <a:ea typeface="Calibri" panose="020F0502020204030204" pitchFamily="34" charset="0"/>
                <a:cs typeface="Calibri" panose="020F0502020204030204" pitchFamily="34" charset="0"/>
              </a:rPr>
              <a:t>Complete Systems:</a:t>
            </a:r>
            <a:r>
              <a:rPr lang="en-US" sz="2000" dirty="0">
                <a:solidFill>
                  <a:schemeClr val="bg1"/>
                </a:solidFill>
                <a:ea typeface="Calibri" panose="020F0502020204030204" pitchFamily="34" charset="0"/>
                <a:cs typeface="Calibri" panose="020F0502020204030204" pitchFamily="34" charset="0"/>
              </a:rPr>
              <a:t> From individual heaters to integrated control solutions</a:t>
            </a:r>
          </a:p>
          <a:p>
            <a:pPr marL="0" indent="0">
              <a:lnSpc>
                <a:spcPct val="125000"/>
              </a:lnSpc>
              <a:spcBef>
                <a:spcPts val="1200"/>
              </a:spcBef>
              <a:buNone/>
            </a:pPr>
            <a:endParaRPr lang="en-US" sz="2000" dirty="0">
              <a:solidFill>
                <a:schemeClr val="bg1"/>
              </a:solidFill>
            </a:endParaRPr>
          </a:p>
        </p:txBody>
      </p:sp>
      <p:sp>
        <p:nvSpPr>
          <p:cNvPr id="3" name="Content Placeholder 4">
            <a:extLst>
              <a:ext uri="{FF2B5EF4-FFF2-40B4-BE49-F238E27FC236}">
                <a16:creationId xmlns:a16="http://schemas.microsoft.com/office/drawing/2014/main" id="{CB16FAA2-0CC7-1A80-559D-5FC5DA97EC24}"/>
              </a:ext>
            </a:extLst>
          </p:cNvPr>
          <p:cNvSpPr txBox="1">
            <a:spLocks/>
          </p:cNvSpPr>
          <p:nvPr/>
        </p:nvSpPr>
        <p:spPr>
          <a:xfrm>
            <a:off x="1127217" y="2550025"/>
            <a:ext cx="5175225" cy="602088"/>
          </a:xfrm>
          <a:prstGeom prst="rect">
            <a:avLst/>
          </a:prstGeom>
          <a:noFill/>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1"/>
                </a:solidFill>
                <a:ea typeface="Calibri" panose="020F0502020204030204" pitchFamily="34" charset="0"/>
                <a:cs typeface="Calibri" panose="020F0502020204030204" pitchFamily="34" charset="0"/>
              </a:rPr>
              <a:t>Engineering Expertise:</a:t>
            </a:r>
            <a:r>
              <a:rPr lang="en-US" sz="2000" dirty="0">
                <a:solidFill>
                  <a:schemeClr val="bg1"/>
                </a:solidFill>
                <a:ea typeface="Calibri" panose="020F0502020204030204" pitchFamily="34" charset="0"/>
                <a:cs typeface="Calibri" panose="020F0502020204030204" pitchFamily="34" charset="0"/>
              </a:rPr>
              <a:t> Over 40 years of design and application experience</a:t>
            </a:r>
          </a:p>
          <a:p>
            <a:pPr marL="0" indent="0">
              <a:lnSpc>
                <a:spcPct val="125000"/>
              </a:lnSpc>
              <a:spcBef>
                <a:spcPts val="1200"/>
              </a:spcBef>
              <a:buNone/>
            </a:pPr>
            <a:endParaRPr lang="en-US" sz="2000" dirty="0">
              <a:solidFill>
                <a:schemeClr val="bg1"/>
              </a:solidFill>
            </a:endParaRPr>
          </a:p>
        </p:txBody>
      </p:sp>
      <p:sp>
        <p:nvSpPr>
          <p:cNvPr id="6" name="Content Placeholder 4">
            <a:extLst>
              <a:ext uri="{FF2B5EF4-FFF2-40B4-BE49-F238E27FC236}">
                <a16:creationId xmlns:a16="http://schemas.microsoft.com/office/drawing/2014/main" id="{928E023C-F294-0C1A-BE45-1B43D22D3490}"/>
              </a:ext>
            </a:extLst>
          </p:cNvPr>
          <p:cNvSpPr txBox="1">
            <a:spLocks/>
          </p:cNvSpPr>
          <p:nvPr/>
        </p:nvSpPr>
        <p:spPr>
          <a:xfrm>
            <a:off x="1216326" y="1544128"/>
            <a:ext cx="3329298" cy="372595"/>
          </a:xfrm>
          <a:prstGeom prst="rect">
            <a:avLst/>
          </a:prstGeom>
          <a:no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b="1" dirty="0">
                <a:solidFill>
                  <a:schemeClr val="bg1"/>
                </a:solidFill>
                <a:ea typeface="Calibri" panose="020F0502020204030204" pitchFamily="34" charset="0"/>
                <a:cs typeface="Calibri" panose="020F0502020204030204" pitchFamily="34" charset="0"/>
              </a:rPr>
              <a:t>Why Choose Convectronics</a:t>
            </a:r>
          </a:p>
          <a:p>
            <a:pPr marL="0" indent="0">
              <a:lnSpc>
                <a:spcPct val="125000"/>
              </a:lnSpc>
              <a:spcBef>
                <a:spcPts val="1200"/>
              </a:spcBef>
              <a:buNone/>
            </a:pPr>
            <a:endParaRPr lang="en-US" sz="2000" dirty="0">
              <a:solidFill>
                <a:schemeClr val="bg1"/>
              </a:solidFill>
            </a:endParaRPr>
          </a:p>
        </p:txBody>
      </p:sp>
      <p:sp>
        <p:nvSpPr>
          <p:cNvPr id="7" name="Content Placeholder 4">
            <a:extLst>
              <a:ext uri="{FF2B5EF4-FFF2-40B4-BE49-F238E27FC236}">
                <a16:creationId xmlns:a16="http://schemas.microsoft.com/office/drawing/2014/main" id="{BDD2F4FC-676A-1924-8552-8A2D471215B9}"/>
              </a:ext>
            </a:extLst>
          </p:cNvPr>
          <p:cNvSpPr txBox="1">
            <a:spLocks/>
          </p:cNvSpPr>
          <p:nvPr/>
        </p:nvSpPr>
        <p:spPr>
          <a:xfrm>
            <a:off x="1127217" y="3146414"/>
            <a:ext cx="5175225" cy="645502"/>
          </a:xfrm>
          <a:prstGeom prst="rect">
            <a:avLst/>
          </a:prstGeom>
          <a:no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1"/>
                </a:solidFill>
                <a:ea typeface="Calibri" panose="020F0502020204030204" pitchFamily="34" charset="0"/>
                <a:cs typeface="Calibri" panose="020F0502020204030204" pitchFamily="34" charset="0"/>
              </a:rPr>
              <a:t>Custom Solutions:</a:t>
            </a:r>
            <a:r>
              <a:rPr lang="en-US" sz="2000" dirty="0">
                <a:solidFill>
                  <a:schemeClr val="bg1"/>
                </a:solidFill>
                <a:ea typeface="Calibri" panose="020F0502020204030204" pitchFamily="34" charset="0"/>
                <a:cs typeface="Calibri" panose="020F0502020204030204" pitchFamily="34" charset="0"/>
              </a:rPr>
              <a:t> Designed and built to exact customer specifications</a:t>
            </a:r>
          </a:p>
        </p:txBody>
      </p:sp>
    </p:spTree>
    <p:extLst>
      <p:ext uri="{BB962C8B-B14F-4D97-AF65-F5344CB8AC3E}">
        <p14:creationId xmlns:p14="http://schemas.microsoft.com/office/powerpoint/2010/main" val="816802566"/>
      </p:ext>
    </p:extLst>
  </p:cSld>
  <p:clrMapOvr>
    <a:masterClrMapping/>
  </p:clrMapOvr>
  <mc:AlternateContent xmlns:mc="http://schemas.openxmlformats.org/markup-compatibility/2006" xmlns:p14="http://schemas.microsoft.com/office/powerpoint/2010/main">
    <mc:Choice Requires="p14">
      <p:transition spd="slow" p14:dur="2000" advTm="34000"/>
    </mc:Choice>
    <mc:Fallback xmlns="">
      <p:transition spd="slow" advTm="34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grpId="0" nodeType="afterEffect">
                                  <p:stCondLst>
                                    <p:cond delay="250"/>
                                  </p:stCondLst>
                                  <p:childTnLst>
                                    <p:animRot by="120000">
                                      <p:cBhvr>
                                        <p:cTn id="6" dur="125" fill="hold">
                                          <p:stCondLst>
                                            <p:cond delay="0"/>
                                          </p:stCondLst>
                                        </p:cTn>
                                        <p:tgtEl>
                                          <p:spTgt spid="4"/>
                                        </p:tgtEl>
                                        <p:attrNameLst>
                                          <p:attrName>r</p:attrName>
                                        </p:attrNameLst>
                                      </p:cBhvr>
                                    </p:animRot>
                                    <p:animRot by="-240000">
                                      <p:cBhvr>
                                        <p:cTn id="7" dur="250" fill="hold">
                                          <p:stCondLst>
                                            <p:cond delay="250"/>
                                          </p:stCondLst>
                                        </p:cTn>
                                        <p:tgtEl>
                                          <p:spTgt spid="4"/>
                                        </p:tgtEl>
                                        <p:attrNameLst>
                                          <p:attrName>r</p:attrName>
                                        </p:attrNameLst>
                                      </p:cBhvr>
                                    </p:animRot>
                                    <p:animRot by="240000">
                                      <p:cBhvr>
                                        <p:cTn id="8" dur="250" fill="hold">
                                          <p:stCondLst>
                                            <p:cond delay="500"/>
                                          </p:stCondLst>
                                        </p:cTn>
                                        <p:tgtEl>
                                          <p:spTgt spid="4"/>
                                        </p:tgtEl>
                                        <p:attrNameLst>
                                          <p:attrName>r</p:attrName>
                                        </p:attrNameLst>
                                      </p:cBhvr>
                                    </p:animRot>
                                    <p:animRot by="-240000">
                                      <p:cBhvr>
                                        <p:cTn id="9" dur="250" fill="hold">
                                          <p:stCondLst>
                                            <p:cond delay="750"/>
                                          </p:stCondLst>
                                        </p:cTn>
                                        <p:tgtEl>
                                          <p:spTgt spid="4"/>
                                        </p:tgtEl>
                                        <p:attrNameLst>
                                          <p:attrName>r</p:attrName>
                                        </p:attrNameLst>
                                      </p:cBhvr>
                                    </p:animRot>
                                    <p:animRot by="120000">
                                      <p:cBhvr>
                                        <p:cTn id="10" dur="250" fill="hold">
                                          <p:stCondLst>
                                            <p:cond delay="1000"/>
                                          </p:stCondLst>
                                        </p:cTn>
                                        <p:tgtEl>
                                          <p:spTgt spid="4"/>
                                        </p:tgtEl>
                                        <p:attrNameLst>
                                          <p:attrName>r</p:attrName>
                                        </p:attrNameLst>
                                      </p:cBhvr>
                                    </p:animRot>
                                  </p:childTnLst>
                                </p:cTn>
                              </p:par>
                            </p:childTnLst>
                          </p:cTn>
                        </p:par>
                        <p:par>
                          <p:cTn id="11" fill="hold">
                            <p:stCondLst>
                              <p:cond delay="1500"/>
                            </p:stCondLst>
                            <p:childTnLst>
                              <p:par>
                                <p:cTn id="12" presetID="42" presetClass="entr" presetSubtype="0" fill="hold" grpId="0" nodeType="afterEffect">
                                  <p:stCondLst>
                                    <p:cond delay="50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par>
                          <p:cTn id="17" fill="hold">
                            <p:stCondLst>
                              <p:cond delay="3000"/>
                            </p:stCondLst>
                            <p:childTnLst>
                              <p:par>
                                <p:cTn id="18" presetID="42" presetClass="entr" presetSubtype="0" fill="hold" grpId="0" nodeType="afterEffect">
                                  <p:stCondLst>
                                    <p:cond delay="100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1000"/>
                                        <p:tgtEl>
                                          <p:spTgt spid="2"/>
                                        </p:tgtEl>
                                      </p:cBhvr>
                                    </p:animEffect>
                                    <p:anim calcmode="lin" valueType="num">
                                      <p:cBhvr>
                                        <p:cTn id="21" dur="1000" fill="hold"/>
                                        <p:tgtEl>
                                          <p:spTgt spid="2"/>
                                        </p:tgtEl>
                                        <p:attrNameLst>
                                          <p:attrName>ppt_x</p:attrName>
                                        </p:attrNameLst>
                                      </p:cBhvr>
                                      <p:tavLst>
                                        <p:tav tm="0">
                                          <p:val>
                                            <p:strVal val="#ppt_x"/>
                                          </p:val>
                                        </p:tav>
                                        <p:tav tm="100000">
                                          <p:val>
                                            <p:strVal val="#ppt_x"/>
                                          </p:val>
                                        </p:tav>
                                      </p:tavLst>
                                    </p:anim>
                                    <p:anim calcmode="lin" valueType="num">
                                      <p:cBhvr>
                                        <p:cTn id="22" dur="1000" fill="hold"/>
                                        <p:tgtEl>
                                          <p:spTgt spid="2"/>
                                        </p:tgtEl>
                                        <p:attrNameLst>
                                          <p:attrName>ppt_y</p:attrName>
                                        </p:attrNameLst>
                                      </p:cBhvr>
                                      <p:tavLst>
                                        <p:tav tm="0">
                                          <p:val>
                                            <p:strVal val="#ppt_y+.1"/>
                                          </p:val>
                                        </p:tav>
                                        <p:tav tm="100000">
                                          <p:val>
                                            <p:strVal val="#ppt_y"/>
                                          </p:val>
                                        </p:tav>
                                      </p:tavLst>
                                    </p:anim>
                                  </p:childTnLst>
                                </p:cTn>
                              </p:par>
                            </p:childTnLst>
                          </p:cTn>
                        </p:par>
                        <p:par>
                          <p:cTn id="23" fill="hold">
                            <p:stCondLst>
                              <p:cond delay="5000"/>
                            </p:stCondLst>
                            <p:childTnLst>
                              <p:par>
                                <p:cTn id="24" presetID="42" presetClass="entr" presetSubtype="0" fill="hold" grpId="0" nodeType="afterEffect">
                                  <p:stCondLst>
                                    <p:cond delay="1000"/>
                                  </p:stCondLst>
                                  <p:childTnLst>
                                    <p:set>
                                      <p:cBhvr>
                                        <p:cTn id="25" dur="1" fill="hold">
                                          <p:stCondLst>
                                            <p:cond delay="0"/>
                                          </p:stCondLst>
                                        </p:cTn>
                                        <p:tgtEl>
                                          <p:spTgt spid="3"/>
                                        </p:tgtEl>
                                        <p:attrNameLst>
                                          <p:attrName>style.visibility</p:attrName>
                                        </p:attrNameLst>
                                      </p:cBhvr>
                                      <p:to>
                                        <p:strVal val="visible"/>
                                      </p:to>
                                    </p:set>
                                    <p:animEffect transition="in" filter="fade">
                                      <p:cBhvr>
                                        <p:cTn id="26" dur="1000"/>
                                        <p:tgtEl>
                                          <p:spTgt spid="3"/>
                                        </p:tgtEl>
                                      </p:cBhvr>
                                    </p:animEffect>
                                    <p:anim calcmode="lin" valueType="num">
                                      <p:cBhvr>
                                        <p:cTn id="27" dur="1000" fill="hold"/>
                                        <p:tgtEl>
                                          <p:spTgt spid="3"/>
                                        </p:tgtEl>
                                        <p:attrNameLst>
                                          <p:attrName>ppt_x</p:attrName>
                                        </p:attrNameLst>
                                      </p:cBhvr>
                                      <p:tavLst>
                                        <p:tav tm="0">
                                          <p:val>
                                            <p:strVal val="#ppt_x"/>
                                          </p:val>
                                        </p:tav>
                                        <p:tav tm="100000">
                                          <p:val>
                                            <p:strVal val="#ppt_x"/>
                                          </p:val>
                                        </p:tav>
                                      </p:tavLst>
                                    </p:anim>
                                    <p:anim calcmode="lin" valueType="num">
                                      <p:cBhvr>
                                        <p:cTn id="28" dur="1000" fill="hold"/>
                                        <p:tgtEl>
                                          <p:spTgt spid="3"/>
                                        </p:tgtEl>
                                        <p:attrNameLst>
                                          <p:attrName>ppt_y</p:attrName>
                                        </p:attrNameLst>
                                      </p:cBhvr>
                                      <p:tavLst>
                                        <p:tav tm="0">
                                          <p:val>
                                            <p:strVal val="#ppt_y+.1"/>
                                          </p:val>
                                        </p:tav>
                                        <p:tav tm="100000">
                                          <p:val>
                                            <p:strVal val="#ppt_y"/>
                                          </p:val>
                                        </p:tav>
                                      </p:tavLst>
                                    </p:anim>
                                  </p:childTnLst>
                                </p:cTn>
                              </p:par>
                            </p:childTnLst>
                          </p:cTn>
                        </p:par>
                        <p:par>
                          <p:cTn id="29" fill="hold">
                            <p:stCondLst>
                              <p:cond delay="7000"/>
                            </p:stCondLst>
                            <p:childTnLst>
                              <p:par>
                                <p:cTn id="30" presetID="42" presetClass="entr" presetSubtype="0" fill="hold" grpId="0" nodeType="afterEffect">
                                  <p:stCondLst>
                                    <p:cond delay="100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1000"/>
                                        <p:tgtEl>
                                          <p:spTgt spid="7"/>
                                        </p:tgtEl>
                                      </p:cBhvr>
                                    </p:animEffect>
                                    <p:anim calcmode="lin" valueType="num">
                                      <p:cBhvr>
                                        <p:cTn id="33" dur="1000" fill="hold"/>
                                        <p:tgtEl>
                                          <p:spTgt spid="7"/>
                                        </p:tgtEl>
                                        <p:attrNameLst>
                                          <p:attrName>ppt_x</p:attrName>
                                        </p:attrNameLst>
                                      </p:cBhvr>
                                      <p:tavLst>
                                        <p:tav tm="0">
                                          <p:val>
                                            <p:strVal val="#ppt_x"/>
                                          </p:val>
                                        </p:tav>
                                        <p:tav tm="100000">
                                          <p:val>
                                            <p:strVal val="#ppt_x"/>
                                          </p:val>
                                        </p:tav>
                                      </p:tavLst>
                                    </p:anim>
                                    <p:anim calcmode="lin" valueType="num">
                                      <p:cBhvr>
                                        <p:cTn id="34" dur="1000" fill="hold"/>
                                        <p:tgtEl>
                                          <p:spTgt spid="7"/>
                                        </p:tgtEl>
                                        <p:attrNameLst>
                                          <p:attrName>ppt_y</p:attrName>
                                        </p:attrNameLst>
                                      </p:cBhvr>
                                      <p:tavLst>
                                        <p:tav tm="0">
                                          <p:val>
                                            <p:strVal val="#ppt_y+.1"/>
                                          </p:val>
                                        </p:tav>
                                        <p:tav tm="100000">
                                          <p:val>
                                            <p:strVal val="#ppt_y"/>
                                          </p:val>
                                        </p:tav>
                                      </p:tavLst>
                                    </p:anim>
                                  </p:childTnLst>
                                </p:cTn>
                              </p:par>
                            </p:childTnLst>
                          </p:cTn>
                        </p:par>
                        <p:par>
                          <p:cTn id="35" fill="hold">
                            <p:stCondLst>
                              <p:cond delay="9000"/>
                            </p:stCondLst>
                            <p:childTnLst>
                              <p:par>
                                <p:cTn id="36" presetID="42" presetClass="entr" presetSubtype="0" fill="hold" grpId="0" nodeType="afterEffect">
                                  <p:stCondLst>
                                    <p:cond delay="1000"/>
                                  </p:stCondLst>
                                  <p:childTnLst>
                                    <p:set>
                                      <p:cBhvr>
                                        <p:cTn id="37" dur="1" fill="hold">
                                          <p:stCondLst>
                                            <p:cond delay="0"/>
                                          </p:stCondLst>
                                        </p:cTn>
                                        <p:tgtEl>
                                          <p:spTgt spid="5">
                                            <p:txEl>
                                              <p:pRg st="0" end="0"/>
                                            </p:txEl>
                                          </p:spTgt>
                                        </p:tgtEl>
                                        <p:attrNameLst>
                                          <p:attrName>style.visibility</p:attrName>
                                        </p:attrNameLst>
                                      </p:cBhvr>
                                      <p:to>
                                        <p:strVal val="visible"/>
                                      </p:to>
                                    </p:set>
                                    <p:animEffect transition="in" filter="fade">
                                      <p:cBhvr>
                                        <p:cTn id="38" dur="1000"/>
                                        <p:tgtEl>
                                          <p:spTgt spid="5">
                                            <p:txEl>
                                              <p:pRg st="0" end="0"/>
                                            </p:txEl>
                                          </p:spTgt>
                                        </p:tgtEl>
                                      </p:cBhvr>
                                    </p:animEffect>
                                    <p:anim calcmode="lin" valueType="num">
                                      <p:cBhvr>
                                        <p:cTn id="39"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0"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P spid="2" grpId="0"/>
      <p:bldP spid="3" grpId="0"/>
      <p:bldP spid="6"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66DF90-BA05-9599-7D39-5A0B566CD951}"/>
              </a:ext>
            </a:extLst>
          </p:cNvPr>
          <p:cNvSpPr>
            <a:spLocks noGrp="1"/>
          </p:cNvSpPr>
          <p:nvPr>
            <p:ph type="title"/>
          </p:nvPr>
        </p:nvSpPr>
        <p:spPr/>
        <p:txBody>
          <a:bodyPr>
            <a:normAutofit/>
          </a:bodyPr>
          <a:lstStyle/>
          <a:p>
            <a:pPr marL="0" indent="0">
              <a:lnSpc>
                <a:spcPct val="125000"/>
              </a:lnSpc>
              <a:buNone/>
            </a:pPr>
            <a:r>
              <a:rPr lang="en-US" sz="3600" dirty="0"/>
              <a:t>What Does That Mean?  </a:t>
            </a:r>
          </a:p>
        </p:txBody>
      </p:sp>
      <p:sp>
        <p:nvSpPr>
          <p:cNvPr id="6" name="Footer Placeholder 9">
            <a:extLst>
              <a:ext uri="{FF2B5EF4-FFF2-40B4-BE49-F238E27FC236}">
                <a16:creationId xmlns:a16="http://schemas.microsoft.com/office/drawing/2014/main" id="{C17BA268-F96C-873D-1819-4ECCB8D37256}"/>
              </a:ext>
            </a:extLst>
          </p:cNvPr>
          <p:cNvSpPr>
            <a:spLocks noGrp="1"/>
          </p:cNvSpPr>
          <p:nvPr>
            <p:ph type="ftr" sz="quarter" idx="11"/>
          </p:nvPr>
        </p:nvSpPr>
        <p:spPr>
          <a:xfrm>
            <a:off x="4376034" y="6398222"/>
            <a:ext cx="3439933" cy="276899"/>
          </a:xfrm>
        </p:spPr>
        <p:txBody>
          <a:bodyPr/>
          <a:lstStyle/>
          <a:p>
            <a:pPr algn="ctr"/>
            <a:r>
              <a:rPr lang="en-US" dirty="0"/>
              <a:t>Convectronics </a:t>
            </a:r>
            <a:r>
              <a:rPr lang="en-US" dirty="0">
                <a:sym typeface="Symbol" panose="05050102010706020507" pitchFamily="18" charset="2"/>
              </a:rPr>
              <a:t> Heaters, Sensors, Controls</a:t>
            </a:r>
            <a:endParaRPr lang="en-US" dirty="0"/>
          </a:p>
        </p:txBody>
      </p:sp>
      <p:sp>
        <p:nvSpPr>
          <p:cNvPr id="7" name="Footer Placeholder 9">
            <a:extLst>
              <a:ext uri="{FF2B5EF4-FFF2-40B4-BE49-F238E27FC236}">
                <a16:creationId xmlns:a16="http://schemas.microsoft.com/office/drawing/2014/main" id="{40B29680-B0D0-3816-3CAE-49D89898BC4A}"/>
              </a:ext>
            </a:extLst>
          </p:cNvPr>
          <p:cNvSpPr txBox="1">
            <a:spLocks/>
          </p:cNvSpPr>
          <p:nvPr/>
        </p:nvSpPr>
        <p:spPr>
          <a:xfrm>
            <a:off x="10319656" y="6398222"/>
            <a:ext cx="1567543" cy="2768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200" dirty="0">
                <a:solidFill>
                  <a:srgbClr val="AC1B27"/>
                </a:solidFill>
              </a:rPr>
              <a:t>convectronics.com</a:t>
            </a:r>
          </a:p>
        </p:txBody>
      </p:sp>
      <p:sp>
        <p:nvSpPr>
          <p:cNvPr id="5" name="Content Placeholder 4">
            <a:extLst>
              <a:ext uri="{FF2B5EF4-FFF2-40B4-BE49-F238E27FC236}">
                <a16:creationId xmlns:a16="http://schemas.microsoft.com/office/drawing/2014/main" id="{C9BDADE2-909C-22F1-595F-F0F2EB2C8264}"/>
              </a:ext>
            </a:extLst>
          </p:cNvPr>
          <p:cNvSpPr>
            <a:spLocks noGrp="1"/>
          </p:cNvSpPr>
          <p:nvPr>
            <p:ph idx="1"/>
          </p:nvPr>
        </p:nvSpPr>
        <p:spPr>
          <a:xfrm>
            <a:off x="120770" y="1242205"/>
            <a:ext cx="6245524" cy="5055079"/>
          </a:xfrm>
        </p:spPr>
        <p:txBody>
          <a:bodyPr>
            <a:noAutofit/>
          </a:bodyPr>
          <a:lstStyle/>
          <a:p>
            <a:pPr>
              <a:buFont typeface="Wingdings" panose="05000000000000000000" pitchFamily="2" charset="2"/>
              <a:buChar char="ü"/>
            </a:pPr>
            <a:r>
              <a:rPr lang="en-US" sz="2200" dirty="0">
                <a:ea typeface="Calibri" panose="020F0502020204030204" pitchFamily="34" charset="0"/>
                <a:cs typeface="Calibri" panose="020F0502020204030204" pitchFamily="34" charset="0"/>
              </a:rPr>
              <a:t>Short lead times on most products.</a:t>
            </a:r>
          </a:p>
          <a:p>
            <a:pPr>
              <a:buFont typeface="Wingdings" panose="05000000000000000000" pitchFamily="2" charset="2"/>
              <a:buChar char="ü"/>
            </a:pPr>
            <a:endParaRPr lang="en-US" sz="2200" dirty="0">
              <a:ea typeface="Calibri" panose="020F0502020204030204" pitchFamily="34" charset="0"/>
              <a:cs typeface="Calibri" panose="020F0502020204030204" pitchFamily="34" charset="0"/>
            </a:endParaRPr>
          </a:p>
          <a:p>
            <a:pPr>
              <a:lnSpc>
                <a:spcPct val="100000"/>
              </a:lnSpc>
              <a:spcBef>
                <a:spcPts val="0"/>
              </a:spcBef>
              <a:buFont typeface="Wingdings" panose="05000000000000000000" pitchFamily="2" charset="2"/>
              <a:buChar char="ü"/>
            </a:pPr>
            <a:r>
              <a:rPr lang="en-US" sz="2200" dirty="0">
                <a:ea typeface="Calibri" panose="020F0502020204030204" pitchFamily="34" charset="0"/>
                <a:cs typeface="Calibri" panose="020F0502020204030204" pitchFamily="34" charset="0"/>
              </a:rPr>
              <a:t>Customer service exceeds industry standards</a:t>
            </a:r>
          </a:p>
          <a:p>
            <a:pPr>
              <a:lnSpc>
                <a:spcPct val="100000"/>
              </a:lnSpc>
              <a:spcBef>
                <a:spcPts val="0"/>
              </a:spcBef>
              <a:buFont typeface="Wingdings" panose="05000000000000000000" pitchFamily="2" charset="2"/>
              <a:buChar char="ü"/>
            </a:pPr>
            <a:endParaRPr lang="en-US" sz="2200" dirty="0">
              <a:ea typeface="Calibri" panose="020F0502020204030204" pitchFamily="34" charset="0"/>
              <a:cs typeface="Calibri" panose="020F0502020204030204" pitchFamily="34" charset="0"/>
            </a:endParaRPr>
          </a:p>
          <a:p>
            <a:pPr>
              <a:buFont typeface="Wingdings" panose="05000000000000000000" pitchFamily="2" charset="2"/>
              <a:buChar char="ü"/>
            </a:pPr>
            <a:r>
              <a:rPr lang="en-US" sz="2200" dirty="0">
                <a:ea typeface="Calibri" panose="020F0502020204030204" pitchFamily="34" charset="0"/>
                <a:cs typeface="Calibri" panose="020F0502020204030204" pitchFamily="34" charset="0"/>
              </a:rPr>
              <a:t>Willingness to design and manufacture custom heaters.</a:t>
            </a:r>
          </a:p>
          <a:p>
            <a:pPr>
              <a:lnSpc>
                <a:spcPct val="100000"/>
              </a:lnSpc>
              <a:spcBef>
                <a:spcPts val="0"/>
              </a:spcBef>
              <a:buFont typeface="Wingdings" panose="05000000000000000000" pitchFamily="2" charset="2"/>
              <a:buChar char="ü"/>
            </a:pPr>
            <a:endParaRPr lang="en-US" sz="2200" dirty="0">
              <a:ea typeface="Calibri" panose="020F0502020204030204" pitchFamily="34" charset="0"/>
              <a:cs typeface="Calibri" panose="020F0502020204030204" pitchFamily="34" charset="0"/>
            </a:endParaRPr>
          </a:p>
          <a:p>
            <a:pPr>
              <a:buFont typeface="Wingdings" panose="05000000000000000000" pitchFamily="2" charset="2"/>
              <a:buChar char="ü"/>
            </a:pPr>
            <a:r>
              <a:rPr lang="en-US" sz="2200" dirty="0"/>
              <a:t>Direct contact with all key departments—R&amp;D, engineering, quoting, quality, and production.</a:t>
            </a:r>
          </a:p>
          <a:p>
            <a:pPr>
              <a:lnSpc>
                <a:spcPct val="100000"/>
              </a:lnSpc>
              <a:spcBef>
                <a:spcPts val="0"/>
              </a:spcBef>
              <a:buFont typeface="Wingdings" panose="05000000000000000000" pitchFamily="2" charset="2"/>
              <a:buChar char="ü"/>
            </a:pPr>
            <a:endParaRPr lang="en-US" sz="2200" dirty="0">
              <a:ea typeface="Calibri" panose="020F0502020204030204" pitchFamily="34" charset="0"/>
              <a:cs typeface="Calibri" panose="020F0502020204030204" pitchFamily="34" charset="0"/>
            </a:endParaRPr>
          </a:p>
          <a:p>
            <a:pPr>
              <a:buFont typeface="Wingdings" panose="05000000000000000000" pitchFamily="2" charset="2"/>
              <a:buChar char="ü"/>
            </a:pPr>
            <a:r>
              <a:rPr lang="en-US" sz="2200" dirty="0">
                <a:ea typeface="Calibri" panose="020F0502020204030204" pitchFamily="34" charset="0"/>
                <a:cs typeface="Calibri" panose="020F0502020204030204" pitchFamily="34" charset="0"/>
              </a:rPr>
              <a:t>Flexible and cooperative approach to pricing and sampling.</a:t>
            </a:r>
          </a:p>
          <a:p>
            <a:pPr>
              <a:lnSpc>
                <a:spcPct val="100000"/>
              </a:lnSpc>
              <a:spcBef>
                <a:spcPts val="0"/>
              </a:spcBef>
            </a:pPr>
            <a:endParaRPr lang="en-US" sz="2200" dirty="0">
              <a:ea typeface="Calibri" panose="020F0502020204030204" pitchFamily="34" charset="0"/>
              <a:cs typeface="Calibri" panose="020F0502020204030204" pitchFamily="34" charset="0"/>
            </a:endParaRPr>
          </a:p>
        </p:txBody>
      </p:sp>
      <p:pic>
        <p:nvPicPr>
          <p:cNvPr id="13" name="Picture 12" descr="A blue and white image of a factory&#10;&#10;Description automatically generated">
            <a:extLst>
              <a:ext uri="{FF2B5EF4-FFF2-40B4-BE49-F238E27FC236}">
                <a16:creationId xmlns:a16="http://schemas.microsoft.com/office/drawing/2014/main" id="{152E1ACD-37E0-2590-91AF-F70426054E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5909" y="1311216"/>
            <a:ext cx="5650567" cy="4589252"/>
          </a:xfrm>
          <a:prstGeom prst="rect">
            <a:avLst/>
          </a:prstGeom>
        </p:spPr>
      </p:pic>
    </p:spTree>
    <p:custDataLst>
      <p:tags r:id="rId1"/>
    </p:custDataLst>
    <p:extLst>
      <p:ext uri="{BB962C8B-B14F-4D97-AF65-F5344CB8AC3E}">
        <p14:creationId xmlns:p14="http://schemas.microsoft.com/office/powerpoint/2010/main" val="2788181277"/>
      </p:ext>
    </p:extLst>
  </p:cSld>
  <p:clrMapOvr>
    <a:masterClrMapping/>
  </p:clrMapOvr>
  <mc:AlternateContent xmlns:mc="http://schemas.openxmlformats.org/markup-compatibility/2006" xmlns:p14="http://schemas.microsoft.com/office/powerpoint/2010/main">
    <mc:Choice Requires="p14">
      <p:transition spd="slow" p14:dur="2000" advTm="12000"/>
    </mc:Choice>
    <mc:Fallback xmlns="">
      <p:transition spd="slow" advTm="12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50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1500"/>
                            </p:stCondLst>
                            <p:childTnLst>
                              <p:par>
                                <p:cTn id="10" presetID="2" presetClass="entr" presetSubtype="4" fill="hold" grpId="0" nodeType="afterEffect">
                                  <p:stCondLst>
                                    <p:cond delay="500"/>
                                  </p:stCondLst>
                                  <p:childTnLst>
                                    <p:set>
                                      <p:cBhvr>
                                        <p:cTn id="11" dur="1" fill="hold">
                                          <p:stCondLst>
                                            <p:cond delay="0"/>
                                          </p:stCondLst>
                                        </p:cTn>
                                        <p:tgtEl>
                                          <p:spTgt spid="5">
                                            <p:txEl>
                                              <p:pRg st="2" end="2"/>
                                            </p:txEl>
                                          </p:spTgt>
                                        </p:tgtEl>
                                        <p:attrNameLst>
                                          <p:attrName>style.visibility</p:attrName>
                                        </p:attrNameLst>
                                      </p:cBhvr>
                                      <p:to>
                                        <p:strVal val="visible"/>
                                      </p:to>
                                    </p:set>
                                    <p:anim calcmode="lin" valueType="num">
                                      <p:cBhvr additive="base">
                                        <p:cTn id="12"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13" dur="10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par>
                          <p:cTn id="14" fill="hold">
                            <p:stCondLst>
                              <p:cond delay="3000"/>
                            </p:stCondLst>
                            <p:childTnLst>
                              <p:par>
                                <p:cTn id="15" presetID="2" presetClass="entr" presetSubtype="4" fill="hold" nodeType="afterEffect">
                                  <p:stCondLst>
                                    <p:cond delay="500"/>
                                  </p:stCondLst>
                                  <p:childTnLst>
                                    <p:set>
                                      <p:cBhvr>
                                        <p:cTn id="16" dur="1" fill="hold">
                                          <p:stCondLst>
                                            <p:cond delay="0"/>
                                          </p:stCondLst>
                                        </p:cTn>
                                        <p:tgtEl>
                                          <p:spTgt spid="5">
                                            <p:txEl>
                                              <p:pRg st="4" end="4"/>
                                            </p:txEl>
                                          </p:spTgt>
                                        </p:tgtEl>
                                        <p:attrNameLst>
                                          <p:attrName>style.visibility</p:attrName>
                                        </p:attrNameLst>
                                      </p:cBhvr>
                                      <p:to>
                                        <p:strVal val="visible"/>
                                      </p:to>
                                    </p:set>
                                    <p:anim calcmode="lin" valueType="num">
                                      <p:cBhvr additive="base">
                                        <p:cTn id="17"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18" dur="10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par>
                          <p:cTn id="19" fill="hold">
                            <p:stCondLst>
                              <p:cond delay="4500"/>
                            </p:stCondLst>
                            <p:childTnLst>
                              <p:par>
                                <p:cTn id="20" presetID="2" presetClass="entr" presetSubtype="4" fill="hold" nodeType="afterEffect">
                                  <p:stCondLst>
                                    <p:cond delay="500"/>
                                  </p:stCondLst>
                                  <p:childTnLst>
                                    <p:set>
                                      <p:cBhvr>
                                        <p:cTn id="21" dur="1" fill="hold">
                                          <p:stCondLst>
                                            <p:cond delay="0"/>
                                          </p:stCondLst>
                                        </p:cTn>
                                        <p:tgtEl>
                                          <p:spTgt spid="5">
                                            <p:txEl>
                                              <p:pRg st="6" end="6"/>
                                            </p:txEl>
                                          </p:spTgt>
                                        </p:tgtEl>
                                        <p:attrNameLst>
                                          <p:attrName>style.visibility</p:attrName>
                                        </p:attrNameLst>
                                      </p:cBhvr>
                                      <p:to>
                                        <p:strVal val="visible"/>
                                      </p:to>
                                    </p:set>
                                    <p:anim calcmode="lin" valueType="num">
                                      <p:cBhvr additive="base">
                                        <p:cTn id="22"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23" dur="10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par>
                          <p:cTn id="24" fill="hold">
                            <p:stCondLst>
                              <p:cond delay="6000"/>
                            </p:stCondLst>
                            <p:childTnLst>
                              <p:par>
                                <p:cTn id="25" presetID="2" presetClass="entr" presetSubtype="4" fill="hold" nodeType="afterEffect">
                                  <p:stCondLst>
                                    <p:cond delay="500"/>
                                  </p:stCondLst>
                                  <p:childTnLst>
                                    <p:set>
                                      <p:cBhvr>
                                        <p:cTn id="26" dur="1" fill="hold">
                                          <p:stCondLst>
                                            <p:cond delay="0"/>
                                          </p:stCondLst>
                                        </p:cTn>
                                        <p:tgtEl>
                                          <p:spTgt spid="5">
                                            <p:txEl>
                                              <p:pRg st="8" end="8"/>
                                            </p:txEl>
                                          </p:spTgt>
                                        </p:tgtEl>
                                        <p:attrNameLst>
                                          <p:attrName>style.visibility</p:attrName>
                                        </p:attrNameLst>
                                      </p:cBhvr>
                                      <p:to>
                                        <p:strVal val="visible"/>
                                      </p:to>
                                    </p:set>
                                    <p:anim calcmode="lin" valueType="num">
                                      <p:cBhvr additive="base">
                                        <p:cTn id="27"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28" dur="10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66DF90-BA05-9599-7D39-5A0B566CD951}"/>
              </a:ext>
            </a:extLst>
          </p:cNvPr>
          <p:cNvSpPr>
            <a:spLocks noGrp="1"/>
          </p:cNvSpPr>
          <p:nvPr>
            <p:ph type="title"/>
          </p:nvPr>
        </p:nvSpPr>
        <p:spPr>
          <a:xfrm>
            <a:off x="505098" y="18256"/>
            <a:ext cx="11181805" cy="934782"/>
          </a:xfrm>
        </p:spPr>
        <p:txBody>
          <a:bodyPr>
            <a:noAutofit/>
          </a:bodyPr>
          <a:lstStyle/>
          <a:p>
            <a:pPr algn="ctr"/>
            <a:r>
              <a:rPr lang="en-US" sz="3200" b="1" dirty="0"/>
              <a:t>Air Heater Operation &amp; Selection</a:t>
            </a:r>
            <a:endParaRPr lang="en-US" sz="3200" dirty="0"/>
          </a:p>
        </p:txBody>
      </p:sp>
      <p:sp>
        <p:nvSpPr>
          <p:cNvPr id="18" name="Footer Placeholder 9">
            <a:extLst>
              <a:ext uri="{FF2B5EF4-FFF2-40B4-BE49-F238E27FC236}">
                <a16:creationId xmlns:a16="http://schemas.microsoft.com/office/drawing/2014/main" id="{6972E82D-2D0F-82D4-B721-5C8A2156E70A}"/>
              </a:ext>
            </a:extLst>
          </p:cNvPr>
          <p:cNvSpPr>
            <a:spLocks noGrp="1"/>
          </p:cNvSpPr>
          <p:nvPr>
            <p:ph type="ftr" sz="quarter" idx="11"/>
          </p:nvPr>
        </p:nvSpPr>
        <p:spPr>
          <a:xfrm>
            <a:off x="4376034" y="6398222"/>
            <a:ext cx="3439933" cy="276899"/>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AC1B27"/>
                </a:solidFill>
                <a:effectLst/>
                <a:uLnTx/>
                <a:uFillTx/>
                <a:latin typeface="Inter"/>
                <a:ea typeface="+mn-ea"/>
                <a:cs typeface="+mn-cs"/>
              </a:rPr>
              <a:t>Convectronics </a:t>
            </a:r>
            <a:r>
              <a:rPr kumimoji="0" lang="en-US" sz="1200" b="0" i="0" u="none" strike="noStrike" kern="1200" cap="none" spc="0" normalizeH="0" baseline="0" noProof="0" dirty="0">
                <a:ln>
                  <a:noFill/>
                </a:ln>
                <a:solidFill>
                  <a:srgbClr val="AC1B27"/>
                </a:solidFill>
                <a:effectLst/>
                <a:uLnTx/>
                <a:uFillTx/>
                <a:latin typeface="Inter"/>
                <a:ea typeface="+mn-ea"/>
                <a:cs typeface="+mn-cs"/>
                <a:sym typeface="Symbol" panose="05050102010706020507" pitchFamily="18" charset="2"/>
              </a:rPr>
              <a:t> Heaters, Sensors, Controls</a:t>
            </a:r>
            <a:endParaRPr kumimoji="0" lang="en-US" sz="1200" b="0" i="0" u="none" strike="noStrike" kern="1200" cap="none" spc="0" normalizeH="0" baseline="0" noProof="0" dirty="0">
              <a:ln>
                <a:noFill/>
              </a:ln>
              <a:solidFill>
                <a:srgbClr val="AC1B27"/>
              </a:solidFill>
              <a:effectLst/>
              <a:uLnTx/>
              <a:uFillTx/>
              <a:latin typeface="Inter"/>
              <a:ea typeface="+mn-ea"/>
              <a:cs typeface="+mn-cs"/>
            </a:endParaRPr>
          </a:p>
        </p:txBody>
      </p:sp>
      <p:sp>
        <p:nvSpPr>
          <p:cNvPr id="19" name="Footer Placeholder 9">
            <a:extLst>
              <a:ext uri="{FF2B5EF4-FFF2-40B4-BE49-F238E27FC236}">
                <a16:creationId xmlns:a16="http://schemas.microsoft.com/office/drawing/2014/main" id="{4E8F2EBE-98D9-CC34-111D-3A1573BA8A05}"/>
              </a:ext>
            </a:extLst>
          </p:cNvPr>
          <p:cNvSpPr txBox="1">
            <a:spLocks/>
          </p:cNvSpPr>
          <p:nvPr/>
        </p:nvSpPr>
        <p:spPr>
          <a:xfrm>
            <a:off x="10319656" y="6398222"/>
            <a:ext cx="1567543" cy="2768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AC1B27"/>
                </a:solidFill>
                <a:effectLst/>
                <a:uLnTx/>
                <a:uFillTx/>
                <a:latin typeface="Inter"/>
                <a:ea typeface="+mn-ea"/>
                <a:cs typeface="+mn-cs"/>
              </a:rPr>
              <a:t>convectronics.com</a:t>
            </a:r>
          </a:p>
        </p:txBody>
      </p:sp>
      <p:sp>
        <p:nvSpPr>
          <p:cNvPr id="3" name="TextBox 2">
            <a:extLst>
              <a:ext uri="{FF2B5EF4-FFF2-40B4-BE49-F238E27FC236}">
                <a16:creationId xmlns:a16="http://schemas.microsoft.com/office/drawing/2014/main" id="{4E17BEF9-1D9F-3E67-538D-DD0C1DCCE78F}"/>
              </a:ext>
            </a:extLst>
          </p:cNvPr>
          <p:cNvSpPr txBox="1"/>
          <p:nvPr/>
        </p:nvSpPr>
        <p:spPr>
          <a:xfrm>
            <a:off x="267419" y="1176423"/>
            <a:ext cx="11619780" cy="517064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Inter"/>
                <a:ea typeface="+mn-ea"/>
                <a:cs typeface="+mn-cs"/>
              </a:rPr>
              <a:t>How Do Air Heaters Work?</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1" i="0" u="none" strike="noStrike" kern="1200" cap="none" spc="0" normalizeH="0" baseline="0" noProof="0" dirty="0">
              <a:ln>
                <a:noFill/>
              </a:ln>
              <a:solidFill>
                <a:prstClr val="black"/>
              </a:solidFill>
              <a:effectLst/>
              <a:uLnTx/>
              <a:uFillTx/>
              <a:latin typeface="Inte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Inter"/>
                <a:ea typeface="+mn-ea"/>
                <a:cs typeface="+mn-cs"/>
              </a:rPr>
              <a:t>Convectronics flameless electric air heaters operate by directing air (or another non-reactive gas) across electrically energized coils. As the air passes over these coils, heat is efficiently transferred from the element to the moving air, producing a controlled stream of hot air from the heater outlet. Continuous airflow is essential—it prevents the heating element from overheating. Most heater failures occur when there is insufficient or no airflow over the coils.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Inte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Inter"/>
                <a:ea typeface="+mn-ea"/>
                <a:cs typeface="+mn-cs"/>
              </a:rPr>
              <a:t>Key Advantages/Selling Points: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Inter"/>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Inter"/>
                <a:ea typeface="+mn-ea"/>
                <a:cs typeface="+mn-cs"/>
              </a:rPr>
              <a:t>Rapid response time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Inter"/>
                <a:ea typeface="+mn-ea"/>
                <a:cs typeface="+mn-cs"/>
              </a:rPr>
              <a:t>Consistent, repeatable performance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Inter"/>
                <a:ea typeface="+mn-ea"/>
                <a:cs typeface="+mn-cs"/>
              </a:rPr>
              <a:t>Highly efficient heat transfer</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black"/>
                </a:solidFill>
                <a:effectLst/>
                <a:uLnTx/>
                <a:uFillTx/>
                <a:latin typeface="Inter"/>
                <a:ea typeface="+mn-ea"/>
                <a:cs typeface="+mn-cs"/>
              </a:rPr>
              <a:t>Safe, flameless operation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Inter"/>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24884608"/>
      </p:ext>
    </p:extLst>
  </p:cSld>
  <p:clrMapOvr>
    <a:masterClrMapping/>
  </p:clrMapOvr>
  <mc:AlternateContent xmlns:mc="http://schemas.openxmlformats.org/markup-compatibility/2006" xmlns:p14="http://schemas.microsoft.com/office/powerpoint/2010/main">
    <mc:Choice Requires="p14">
      <p:transition spd="slow" p14:dur="2000" advTm="27000"/>
    </mc:Choice>
    <mc:Fallback xmlns="">
      <p:transition spd="slow" advTm="27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66DF90-BA05-9599-7D39-5A0B566CD951}"/>
              </a:ext>
            </a:extLst>
          </p:cNvPr>
          <p:cNvSpPr>
            <a:spLocks noGrp="1"/>
          </p:cNvSpPr>
          <p:nvPr>
            <p:ph type="title"/>
          </p:nvPr>
        </p:nvSpPr>
        <p:spPr>
          <a:xfrm>
            <a:off x="838200" y="18256"/>
            <a:ext cx="10515600" cy="934782"/>
          </a:xfrm>
        </p:spPr>
        <p:txBody>
          <a:bodyPr>
            <a:noAutofit/>
          </a:bodyPr>
          <a:lstStyle/>
          <a:p>
            <a:r>
              <a:rPr lang="en-US" dirty="0"/>
              <a:t>Air Heater Selection</a:t>
            </a:r>
          </a:p>
        </p:txBody>
      </p:sp>
      <p:sp>
        <p:nvSpPr>
          <p:cNvPr id="5" name="Footer Placeholder 9">
            <a:extLst>
              <a:ext uri="{FF2B5EF4-FFF2-40B4-BE49-F238E27FC236}">
                <a16:creationId xmlns:a16="http://schemas.microsoft.com/office/drawing/2014/main" id="{434C53AC-3F4F-999A-DDE8-675A3E464722}"/>
              </a:ext>
            </a:extLst>
          </p:cNvPr>
          <p:cNvSpPr>
            <a:spLocks noGrp="1"/>
          </p:cNvSpPr>
          <p:nvPr>
            <p:ph type="ftr" sz="quarter" idx="11"/>
          </p:nvPr>
        </p:nvSpPr>
        <p:spPr>
          <a:xfrm>
            <a:off x="4376034" y="6398222"/>
            <a:ext cx="3439933" cy="276899"/>
          </a:xfrm>
        </p:spPr>
        <p:txBody>
          <a:bodyPr/>
          <a:lstStyle/>
          <a:p>
            <a:pPr algn="ctr"/>
            <a:r>
              <a:rPr lang="en-US" dirty="0"/>
              <a:t>Convectronics </a:t>
            </a:r>
            <a:r>
              <a:rPr lang="en-US" dirty="0">
                <a:sym typeface="Symbol" panose="05050102010706020507" pitchFamily="18" charset="2"/>
              </a:rPr>
              <a:t> Heaters, Sensors, Controls</a:t>
            </a:r>
            <a:endParaRPr lang="en-US" dirty="0"/>
          </a:p>
        </p:txBody>
      </p:sp>
      <p:sp>
        <p:nvSpPr>
          <p:cNvPr id="8" name="Footer Placeholder 9">
            <a:extLst>
              <a:ext uri="{FF2B5EF4-FFF2-40B4-BE49-F238E27FC236}">
                <a16:creationId xmlns:a16="http://schemas.microsoft.com/office/drawing/2014/main" id="{B7137C2A-05E3-6210-EE0D-085E3A395206}"/>
              </a:ext>
            </a:extLst>
          </p:cNvPr>
          <p:cNvSpPr txBox="1">
            <a:spLocks/>
          </p:cNvSpPr>
          <p:nvPr/>
        </p:nvSpPr>
        <p:spPr>
          <a:xfrm>
            <a:off x="10319656" y="6398222"/>
            <a:ext cx="1567543" cy="2768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200" dirty="0">
                <a:solidFill>
                  <a:srgbClr val="AC1B27"/>
                </a:solidFill>
              </a:rPr>
              <a:t>convectronics.com</a:t>
            </a:r>
          </a:p>
        </p:txBody>
      </p:sp>
      <p:pic>
        <p:nvPicPr>
          <p:cNvPr id="7" name="Picture 6" descr="A close-up of a heater&#10;&#10;AI-generated content may be incorrect.">
            <a:extLst>
              <a:ext uri="{FF2B5EF4-FFF2-40B4-BE49-F238E27FC236}">
                <a16:creationId xmlns:a16="http://schemas.microsoft.com/office/drawing/2014/main" id="{D26CB583-0F02-88A5-E4B0-4FA21BA73C74}"/>
              </a:ext>
            </a:extLst>
          </p:cNvPr>
          <p:cNvPicPr>
            <a:picLocks noChangeAspect="1"/>
          </p:cNvPicPr>
          <p:nvPr/>
        </p:nvPicPr>
        <p:blipFill>
          <a:blip r:embed="rId2" cstate="print">
            <a:extLst>
              <a:ext uri="{28A0092B-C50C-407E-A947-70E740481C1C}">
                <a14:useLocalDpi xmlns:a14="http://schemas.microsoft.com/office/drawing/2010/main" val="0"/>
              </a:ext>
            </a:extLst>
          </a:blip>
          <a:srcRect t="21977" b="20665"/>
          <a:stretch>
            <a:fillRect/>
          </a:stretch>
        </p:blipFill>
        <p:spPr bwMode="auto">
          <a:xfrm>
            <a:off x="6911175" y="1416286"/>
            <a:ext cx="4279035" cy="2508733"/>
          </a:xfrm>
          <a:prstGeom prst="rect">
            <a:avLst/>
          </a:prstGeom>
          <a:noFill/>
        </p:spPr>
      </p:pic>
      <p:pic>
        <p:nvPicPr>
          <p:cNvPr id="9" name="Picture 8" descr="A close-up of a fishing rod&#10;&#10;AI-generated content may be incorrect.">
            <a:extLst>
              <a:ext uri="{FF2B5EF4-FFF2-40B4-BE49-F238E27FC236}">
                <a16:creationId xmlns:a16="http://schemas.microsoft.com/office/drawing/2014/main" id="{B561EE74-F290-E2F6-8965-5B3CF9940609}"/>
              </a:ext>
            </a:extLst>
          </p:cNvPr>
          <p:cNvPicPr>
            <a:picLocks noChangeAspect="1"/>
          </p:cNvPicPr>
          <p:nvPr/>
        </p:nvPicPr>
        <p:blipFill>
          <a:blip r:embed="rId3">
            <a:extLst>
              <a:ext uri="{28A0092B-C50C-407E-A947-70E740481C1C}">
                <a14:useLocalDpi xmlns:a14="http://schemas.microsoft.com/office/drawing/2010/main" val="0"/>
              </a:ext>
            </a:extLst>
          </a:blip>
          <a:srcRect t="26658" b="26439"/>
          <a:stretch>
            <a:fillRect/>
          </a:stretch>
        </p:blipFill>
        <p:spPr bwMode="auto">
          <a:xfrm>
            <a:off x="7617125" y="3970742"/>
            <a:ext cx="3799430" cy="2227547"/>
          </a:xfrm>
          <a:prstGeom prst="rect">
            <a:avLst/>
          </a:prstGeom>
          <a:noFill/>
          <a:ln>
            <a:noFill/>
          </a:ln>
        </p:spPr>
      </p:pic>
      <p:sp>
        <p:nvSpPr>
          <p:cNvPr id="12" name="TextBox 11">
            <a:extLst>
              <a:ext uri="{FF2B5EF4-FFF2-40B4-BE49-F238E27FC236}">
                <a16:creationId xmlns:a16="http://schemas.microsoft.com/office/drawing/2014/main" id="{BBB1DC4C-0E20-E79B-3930-26502B2C6321}"/>
              </a:ext>
            </a:extLst>
          </p:cNvPr>
          <p:cNvSpPr txBox="1"/>
          <p:nvPr/>
        </p:nvSpPr>
        <p:spPr>
          <a:xfrm>
            <a:off x="1001790" y="996743"/>
            <a:ext cx="5899030" cy="4909036"/>
          </a:xfrm>
          <a:prstGeom prst="rect">
            <a:avLst/>
          </a:prstGeom>
          <a:noFill/>
        </p:spPr>
        <p:txBody>
          <a:bodyPr wrap="square">
            <a:spAutoFit/>
          </a:bodyPr>
          <a:lstStyle/>
          <a:p>
            <a:pPr>
              <a:buNone/>
            </a:pPr>
            <a:r>
              <a:rPr lang="en-US" sz="1600" b="1" dirty="0">
                <a:ea typeface="Calibri" panose="020F0502020204030204" pitchFamily="34" charset="0"/>
                <a:cs typeface="Calibri" panose="020F0502020204030204" pitchFamily="34" charset="0"/>
              </a:rPr>
              <a:t>001 Series Heaters</a:t>
            </a:r>
          </a:p>
          <a:p>
            <a:pPr>
              <a:buNone/>
            </a:pPr>
            <a:endParaRPr lang="en-US" sz="1600" b="1" dirty="0">
              <a:ea typeface="Calibri" panose="020F0502020204030204" pitchFamily="34" charset="0"/>
              <a:cs typeface="Calibri" panose="020F0502020204030204" pitchFamily="34" charset="0"/>
            </a:endParaRPr>
          </a:p>
          <a:p>
            <a:pPr>
              <a:buNone/>
            </a:pPr>
            <a:r>
              <a:rPr lang="en-US" sz="1600" dirty="0">
                <a:ea typeface="Calibri" panose="020F0502020204030204" pitchFamily="34" charset="0"/>
                <a:cs typeface="Calibri" panose="020F0502020204030204" pitchFamily="34" charset="0"/>
              </a:rPr>
              <a:t>The </a:t>
            </a:r>
            <a:r>
              <a:rPr lang="en-US" sz="1600" b="1" dirty="0">
                <a:ea typeface="Calibri" panose="020F0502020204030204" pitchFamily="34" charset="0"/>
                <a:cs typeface="Calibri" panose="020F0502020204030204" pitchFamily="34" charset="0"/>
              </a:rPr>
              <a:t>001 Series</a:t>
            </a:r>
            <a:r>
              <a:rPr lang="en-US" sz="1600" dirty="0">
                <a:ea typeface="Calibri" panose="020F0502020204030204" pitchFamily="34" charset="0"/>
                <a:cs typeface="Calibri" panose="020F0502020204030204" pitchFamily="34" charset="0"/>
              </a:rPr>
              <a:t> heaters are our </a:t>
            </a:r>
            <a:r>
              <a:rPr lang="en-US" sz="1600" b="1" dirty="0">
                <a:ea typeface="Calibri" panose="020F0502020204030204" pitchFamily="34" charset="0"/>
                <a:cs typeface="Calibri" panose="020F0502020204030204" pitchFamily="34" charset="0"/>
              </a:rPr>
              <a:t>smallest</a:t>
            </a:r>
            <a:r>
              <a:rPr lang="en-US" sz="1600" dirty="0">
                <a:ea typeface="Calibri" panose="020F0502020204030204" pitchFamily="34" charset="0"/>
                <a:cs typeface="Calibri" panose="020F0502020204030204" pitchFamily="34" charset="0"/>
              </a:rPr>
              <a:t> and </a:t>
            </a:r>
            <a:r>
              <a:rPr lang="en-US" sz="1600" b="1" dirty="0">
                <a:ea typeface="Calibri" panose="020F0502020204030204" pitchFamily="34" charset="0"/>
                <a:cs typeface="Calibri" panose="020F0502020204030204" pitchFamily="34" charset="0"/>
              </a:rPr>
              <a:t>most economical </a:t>
            </a:r>
            <a:r>
              <a:rPr lang="en-US" sz="1600" dirty="0">
                <a:ea typeface="Calibri" panose="020F0502020204030204" pitchFamily="34" charset="0"/>
                <a:cs typeface="Calibri" panose="020F0502020204030204" pitchFamily="34" charset="0"/>
              </a:rPr>
              <a:t>models, designed for low air flow applications. They are available in two outlet configurations: </a:t>
            </a:r>
            <a:r>
              <a:rPr lang="en-US" sz="1600" b="1" dirty="0">
                <a:ea typeface="Calibri" panose="020F0502020204030204" pitchFamily="34" charset="0"/>
                <a:cs typeface="Calibri" panose="020F0502020204030204" pitchFamily="34" charset="0"/>
              </a:rPr>
              <a:t>open</a:t>
            </a:r>
            <a:r>
              <a:rPr lang="en-US" sz="1600" dirty="0">
                <a:ea typeface="Calibri" panose="020F0502020204030204" pitchFamily="34" charset="0"/>
                <a:cs typeface="Calibri" panose="020F0502020204030204" pitchFamily="34" charset="0"/>
              </a:rPr>
              <a:t> or </a:t>
            </a:r>
            <a:r>
              <a:rPr lang="en-US" sz="1600" b="1" dirty="0">
                <a:ea typeface="Calibri" panose="020F0502020204030204" pitchFamily="34" charset="0"/>
                <a:cs typeface="Calibri" panose="020F0502020204030204" pitchFamily="34" charset="0"/>
              </a:rPr>
              <a:t>nozzle</a:t>
            </a:r>
            <a:r>
              <a:rPr lang="en-US" sz="1600" dirty="0">
                <a:ea typeface="Calibri" panose="020F0502020204030204" pitchFamily="34" charset="0"/>
                <a:cs typeface="Calibri" panose="020F0502020204030204" pitchFamily="34" charset="0"/>
              </a:rPr>
              <a:t>.</a:t>
            </a:r>
          </a:p>
          <a:p>
            <a:pPr>
              <a:lnSpc>
                <a:spcPts val="1800"/>
              </a:lnSpc>
              <a:buNone/>
            </a:pPr>
            <a:endParaRPr lang="en-US" sz="1600" dirty="0">
              <a:ea typeface="Calibri" panose="020F0502020204030204" pitchFamily="34" charset="0"/>
              <a:cs typeface="Calibri" panose="020F0502020204030204" pitchFamily="34" charset="0"/>
            </a:endParaRPr>
          </a:p>
          <a:p>
            <a:pPr>
              <a:lnSpc>
                <a:spcPts val="1800"/>
              </a:lnSpc>
              <a:buNone/>
            </a:pPr>
            <a:r>
              <a:rPr lang="en-US" sz="1600" b="1" dirty="0">
                <a:ea typeface="Calibri" panose="020F0502020204030204" pitchFamily="34" charset="0"/>
                <a:cs typeface="Calibri" panose="020F0502020204030204" pitchFamily="34" charset="0"/>
              </a:rPr>
              <a:t>Open Exit Heaters</a:t>
            </a:r>
          </a:p>
          <a:p>
            <a:pPr marL="285750" indent="-285750">
              <a:lnSpc>
                <a:spcPts val="1800"/>
              </a:lnSpc>
              <a:buFont typeface="Arial" panose="020B0604020202020204" pitchFamily="34" charset="0"/>
              <a:buChar char="•"/>
            </a:pPr>
            <a:r>
              <a:rPr lang="en-US" sz="1600" b="1" dirty="0">
                <a:ea typeface="Calibri" panose="020F0502020204030204" pitchFamily="34" charset="0"/>
                <a:cs typeface="Calibri" panose="020F0502020204030204" pitchFamily="34" charset="0"/>
              </a:rPr>
              <a:t>Airflow Range:</a:t>
            </a:r>
            <a:r>
              <a:rPr lang="en-US" sz="1600" dirty="0">
                <a:ea typeface="Calibri" panose="020F0502020204030204" pitchFamily="34" charset="0"/>
                <a:cs typeface="Calibri" panose="020F0502020204030204" pitchFamily="34" charset="0"/>
              </a:rPr>
              <a:t> 50–450 SCFH (0.83–7.5 SCFM)</a:t>
            </a:r>
          </a:p>
          <a:p>
            <a:pPr marL="285750" indent="-285750">
              <a:lnSpc>
                <a:spcPts val="1800"/>
              </a:lnSpc>
              <a:buFont typeface="Arial" panose="020B0604020202020204" pitchFamily="34" charset="0"/>
              <a:buChar char="•"/>
            </a:pPr>
            <a:r>
              <a:rPr lang="en-US" sz="1600" b="1" dirty="0">
                <a:ea typeface="Calibri" panose="020F0502020204030204" pitchFamily="34" charset="0"/>
                <a:cs typeface="Calibri" panose="020F0502020204030204" pitchFamily="34" charset="0"/>
              </a:rPr>
              <a:t>Wattage Range:</a:t>
            </a:r>
            <a:r>
              <a:rPr lang="en-US" sz="1600" dirty="0">
                <a:ea typeface="Calibri" panose="020F0502020204030204" pitchFamily="34" charset="0"/>
                <a:cs typeface="Calibri" panose="020F0502020204030204" pitchFamily="34" charset="0"/>
              </a:rPr>
              <a:t> 115–4,650 Watts</a:t>
            </a:r>
          </a:p>
          <a:p>
            <a:pPr>
              <a:buFont typeface="Arial" panose="020B0604020202020204" pitchFamily="34" charset="0"/>
              <a:buChar char="•"/>
            </a:pPr>
            <a:endParaRPr lang="en-US" sz="1600" dirty="0">
              <a:ea typeface="Calibri" panose="020F0502020204030204" pitchFamily="34" charset="0"/>
              <a:cs typeface="Calibri" panose="020F0502020204030204" pitchFamily="34" charset="0"/>
            </a:endParaRPr>
          </a:p>
          <a:p>
            <a:pPr>
              <a:lnSpc>
                <a:spcPts val="1800"/>
              </a:lnSpc>
              <a:buNone/>
            </a:pPr>
            <a:r>
              <a:rPr lang="en-US" sz="1600" b="1" dirty="0">
                <a:ea typeface="Calibri" panose="020F0502020204030204" pitchFamily="34" charset="0"/>
                <a:cs typeface="Calibri" panose="020F0502020204030204" pitchFamily="34" charset="0"/>
              </a:rPr>
              <a:t>Nozzle Exit Heaters</a:t>
            </a:r>
          </a:p>
          <a:p>
            <a:pPr marL="285750" indent="-285750">
              <a:lnSpc>
                <a:spcPts val="1800"/>
              </a:lnSpc>
              <a:buFont typeface="Arial" panose="020B0604020202020204" pitchFamily="34" charset="0"/>
              <a:buChar char="•"/>
            </a:pPr>
            <a:r>
              <a:rPr lang="en-US" sz="1600" b="1" dirty="0">
                <a:ea typeface="Calibri" panose="020F0502020204030204" pitchFamily="34" charset="0"/>
                <a:cs typeface="Calibri" panose="020F0502020204030204" pitchFamily="34" charset="0"/>
              </a:rPr>
              <a:t>Airflow Range:</a:t>
            </a:r>
            <a:r>
              <a:rPr lang="en-US" sz="1600" dirty="0">
                <a:ea typeface="Calibri" panose="020F0502020204030204" pitchFamily="34" charset="0"/>
                <a:cs typeface="Calibri" panose="020F0502020204030204" pitchFamily="34" charset="0"/>
              </a:rPr>
              <a:t> 25–150 SCFH (0.42–2.5 SCFM)</a:t>
            </a:r>
          </a:p>
          <a:p>
            <a:pPr marL="285750" indent="-285750">
              <a:lnSpc>
                <a:spcPts val="1800"/>
              </a:lnSpc>
              <a:buFont typeface="Arial" panose="020B0604020202020204" pitchFamily="34" charset="0"/>
              <a:buChar char="•"/>
            </a:pPr>
            <a:r>
              <a:rPr lang="en-US" sz="1600" b="1" dirty="0">
                <a:ea typeface="Calibri" panose="020F0502020204030204" pitchFamily="34" charset="0"/>
                <a:cs typeface="Calibri" panose="020F0502020204030204" pitchFamily="34" charset="0"/>
              </a:rPr>
              <a:t>Wattage Range:</a:t>
            </a:r>
            <a:r>
              <a:rPr lang="en-US" sz="1600" dirty="0">
                <a:ea typeface="Calibri" panose="020F0502020204030204" pitchFamily="34" charset="0"/>
                <a:cs typeface="Calibri" panose="020F0502020204030204" pitchFamily="34" charset="0"/>
              </a:rPr>
              <a:t> 115–1,150 Watts</a:t>
            </a:r>
          </a:p>
          <a:p>
            <a:pPr>
              <a:buFont typeface="Arial" panose="020B0604020202020204" pitchFamily="34" charset="0"/>
              <a:buChar char="•"/>
            </a:pPr>
            <a:endParaRPr lang="en-US" sz="1600" dirty="0">
              <a:ea typeface="Calibri" panose="020F0502020204030204" pitchFamily="34" charset="0"/>
              <a:cs typeface="Calibri" panose="020F0502020204030204" pitchFamily="34" charset="0"/>
            </a:endParaRPr>
          </a:p>
          <a:p>
            <a:pPr>
              <a:buNone/>
            </a:pPr>
            <a:r>
              <a:rPr lang="en-US" sz="1600" b="1" dirty="0">
                <a:ea typeface="Calibri" panose="020F0502020204030204" pitchFamily="34" charset="0"/>
                <a:cs typeface="Calibri" panose="020F0502020204030204" pitchFamily="34" charset="0"/>
              </a:rPr>
              <a:t>Typical Applications</a:t>
            </a:r>
          </a:p>
          <a:p>
            <a:pPr marL="285750" indent="-285750">
              <a:buFont typeface="Arial" panose="020B0604020202020204" pitchFamily="34" charset="0"/>
              <a:buChar char="•"/>
            </a:pPr>
            <a:r>
              <a:rPr lang="en-US" sz="1600" dirty="0">
                <a:ea typeface="Calibri" panose="020F0502020204030204" pitchFamily="34" charset="0"/>
                <a:cs typeface="Calibri" panose="020F0502020204030204" pitchFamily="34" charset="0"/>
              </a:rPr>
              <a:t>Product package sealing                         </a:t>
            </a:r>
          </a:p>
          <a:p>
            <a:pPr marL="285750" indent="-285750">
              <a:buFont typeface="Arial" panose="020B0604020202020204" pitchFamily="34" charset="0"/>
              <a:buChar char="•"/>
            </a:pPr>
            <a:r>
              <a:rPr lang="en-US" sz="1600" dirty="0">
                <a:ea typeface="Calibri" panose="020F0502020204030204" pitchFamily="34" charset="0"/>
                <a:cs typeface="Calibri" panose="020F0502020204030204" pitchFamily="34" charset="0"/>
              </a:rPr>
              <a:t>Flash removal of plastic</a:t>
            </a:r>
          </a:p>
          <a:p>
            <a:pPr marL="285750" indent="-285750">
              <a:buFont typeface="Arial" panose="020B0604020202020204" pitchFamily="34" charset="0"/>
              <a:buChar char="•"/>
            </a:pPr>
            <a:r>
              <a:rPr lang="en-US" sz="1600" dirty="0">
                <a:ea typeface="Calibri" panose="020F0502020204030204" pitchFamily="34" charset="0"/>
                <a:cs typeface="Calibri" panose="020F0502020204030204" pitchFamily="34" charset="0"/>
              </a:rPr>
              <a:t>Soldering                                                   </a:t>
            </a:r>
          </a:p>
          <a:p>
            <a:pPr marL="285750" indent="-285750">
              <a:buFont typeface="Arial" panose="020B0604020202020204" pitchFamily="34" charset="0"/>
              <a:buChar char="•"/>
            </a:pPr>
            <a:r>
              <a:rPr lang="en-US" sz="1600" dirty="0">
                <a:ea typeface="Calibri" panose="020F0502020204030204" pitchFamily="34" charset="0"/>
                <a:cs typeface="Calibri" panose="020F0502020204030204" pitchFamily="34" charset="0"/>
              </a:rPr>
              <a:t>Drying and glue curing</a:t>
            </a:r>
          </a:p>
          <a:p>
            <a:endParaRPr lang="en-US" sz="1600" dirty="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3557153"/>
      </p:ext>
    </p:extLst>
  </p:cSld>
  <p:clrMapOvr>
    <a:masterClrMapping/>
  </p:clrMapOvr>
  <mc:AlternateContent xmlns:mc="http://schemas.openxmlformats.org/markup-compatibility/2006" xmlns:p14="http://schemas.microsoft.com/office/powerpoint/2010/main">
    <mc:Choice Requires="p14">
      <p:transition spd="slow" p14:dur="2000" advTm="18000"/>
    </mc:Choice>
    <mc:Fallback xmlns="">
      <p:transition spd="slow" advTm="1800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7B75A98-B903-0EBD-8754-718FD616648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91588D1-292C-B46A-3E68-C6A83A72BC98}"/>
              </a:ext>
            </a:extLst>
          </p:cNvPr>
          <p:cNvSpPr>
            <a:spLocks noGrp="1"/>
          </p:cNvSpPr>
          <p:nvPr>
            <p:ph type="title"/>
          </p:nvPr>
        </p:nvSpPr>
        <p:spPr>
          <a:xfrm>
            <a:off x="838200" y="18256"/>
            <a:ext cx="10515600" cy="934782"/>
          </a:xfrm>
        </p:spPr>
        <p:txBody>
          <a:bodyPr>
            <a:noAutofit/>
          </a:bodyPr>
          <a:lstStyle/>
          <a:p>
            <a:r>
              <a:rPr lang="en-US" dirty="0"/>
              <a:t>Air Heater Selection	</a:t>
            </a:r>
          </a:p>
        </p:txBody>
      </p:sp>
      <p:sp>
        <p:nvSpPr>
          <p:cNvPr id="5" name="Footer Placeholder 9">
            <a:extLst>
              <a:ext uri="{FF2B5EF4-FFF2-40B4-BE49-F238E27FC236}">
                <a16:creationId xmlns:a16="http://schemas.microsoft.com/office/drawing/2014/main" id="{A686A25D-074A-BAD7-AFF7-7BDBF18F27D1}"/>
              </a:ext>
            </a:extLst>
          </p:cNvPr>
          <p:cNvSpPr>
            <a:spLocks noGrp="1"/>
          </p:cNvSpPr>
          <p:nvPr>
            <p:ph type="ftr" sz="quarter" idx="11"/>
          </p:nvPr>
        </p:nvSpPr>
        <p:spPr>
          <a:xfrm>
            <a:off x="4376034" y="6398222"/>
            <a:ext cx="3439933" cy="276899"/>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AC1B27"/>
                </a:solidFill>
                <a:effectLst/>
                <a:uLnTx/>
                <a:uFillTx/>
                <a:latin typeface="Inter"/>
                <a:ea typeface="+mn-ea"/>
                <a:cs typeface="+mn-cs"/>
              </a:rPr>
              <a:t>Convectronics </a:t>
            </a:r>
            <a:r>
              <a:rPr kumimoji="0" lang="en-US" sz="1200" b="0" i="0" u="none" strike="noStrike" kern="1200" cap="none" spc="0" normalizeH="0" baseline="0" noProof="0" dirty="0">
                <a:ln>
                  <a:noFill/>
                </a:ln>
                <a:solidFill>
                  <a:srgbClr val="AC1B27"/>
                </a:solidFill>
                <a:effectLst/>
                <a:uLnTx/>
                <a:uFillTx/>
                <a:latin typeface="Inter"/>
                <a:ea typeface="+mn-ea"/>
                <a:cs typeface="+mn-cs"/>
                <a:sym typeface="Symbol" panose="05050102010706020507" pitchFamily="18" charset="2"/>
              </a:rPr>
              <a:t> Heaters, Sensors, Controls</a:t>
            </a:r>
            <a:endParaRPr kumimoji="0" lang="en-US" sz="1200" b="0" i="0" u="none" strike="noStrike" kern="1200" cap="none" spc="0" normalizeH="0" baseline="0" noProof="0" dirty="0">
              <a:ln>
                <a:noFill/>
              </a:ln>
              <a:solidFill>
                <a:srgbClr val="AC1B27"/>
              </a:solidFill>
              <a:effectLst/>
              <a:uLnTx/>
              <a:uFillTx/>
              <a:latin typeface="Inter"/>
              <a:ea typeface="+mn-ea"/>
              <a:cs typeface="+mn-cs"/>
            </a:endParaRPr>
          </a:p>
        </p:txBody>
      </p:sp>
      <p:sp>
        <p:nvSpPr>
          <p:cNvPr id="8" name="Footer Placeholder 9">
            <a:extLst>
              <a:ext uri="{FF2B5EF4-FFF2-40B4-BE49-F238E27FC236}">
                <a16:creationId xmlns:a16="http://schemas.microsoft.com/office/drawing/2014/main" id="{14975B0A-38D3-91EF-7F01-3864A21068E0}"/>
              </a:ext>
            </a:extLst>
          </p:cNvPr>
          <p:cNvSpPr txBox="1">
            <a:spLocks/>
          </p:cNvSpPr>
          <p:nvPr/>
        </p:nvSpPr>
        <p:spPr>
          <a:xfrm>
            <a:off x="10319656" y="6398222"/>
            <a:ext cx="1567543" cy="2768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AC1B27"/>
                </a:solidFill>
                <a:effectLst/>
                <a:uLnTx/>
                <a:uFillTx/>
                <a:latin typeface="Inter"/>
                <a:ea typeface="+mn-ea"/>
                <a:cs typeface="+mn-cs"/>
              </a:rPr>
              <a:t>convectronics.com</a:t>
            </a:r>
          </a:p>
        </p:txBody>
      </p:sp>
      <p:sp>
        <p:nvSpPr>
          <p:cNvPr id="3" name="TextBox 2">
            <a:extLst>
              <a:ext uri="{FF2B5EF4-FFF2-40B4-BE49-F238E27FC236}">
                <a16:creationId xmlns:a16="http://schemas.microsoft.com/office/drawing/2014/main" id="{737BD29E-EB61-5EA6-FAEB-E31D92F419C6}"/>
              </a:ext>
            </a:extLst>
          </p:cNvPr>
          <p:cNvSpPr txBox="1"/>
          <p:nvPr/>
        </p:nvSpPr>
        <p:spPr>
          <a:xfrm>
            <a:off x="5926348" y="1201347"/>
            <a:ext cx="6098874" cy="427809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Inter"/>
                <a:ea typeface="+mn-ea"/>
                <a:cs typeface="+mn-cs"/>
              </a:rPr>
              <a:t>Catheter Laminating Machine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prstClr val="black"/>
              </a:solidFill>
              <a:effectLst/>
              <a:uLnTx/>
              <a:uFillTx/>
              <a:latin typeface="Inte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Inter"/>
                <a:ea typeface="+mn-ea"/>
                <a:cs typeface="+mn-cs"/>
              </a:rPr>
              <a:t>Shown here is a </a:t>
            </a:r>
            <a:r>
              <a:rPr kumimoji="0" lang="en-US" sz="1600" b="1" i="0" u="none" strike="noStrike" kern="1200" cap="none" spc="0" normalizeH="0" baseline="0" noProof="0" dirty="0">
                <a:ln>
                  <a:noFill/>
                </a:ln>
                <a:solidFill>
                  <a:prstClr val="black"/>
                </a:solidFill>
                <a:effectLst/>
                <a:uLnTx/>
                <a:uFillTx/>
                <a:latin typeface="Inter"/>
                <a:ea typeface="+mn-ea"/>
                <a:cs typeface="+mn-cs"/>
              </a:rPr>
              <a:t>20 x 17 x 15-inch catheter laminating machine</a:t>
            </a:r>
            <a:r>
              <a:rPr kumimoji="0" lang="en-US" sz="1600" b="0" i="0" u="none" strike="noStrike" kern="1200" cap="none" spc="0" normalizeH="0" baseline="0" noProof="0" dirty="0">
                <a:ln>
                  <a:noFill/>
                </a:ln>
                <a:solidFill>
                  <a:prstClr val="black"/>
                </a:solidFill>
                <a:effectLst/>
                <a:uLnTx/>
                <a:uFillTx/>
                <a:latin typeface="Inter"/>
                <a:ea typeface="+mn-ea"/>
                <a:cs typeface="+mn-cs"/>
              </a:rPr>
              <a:t>, a compact, tabletop system designed for precision and efficiency. It incorporates a </a:t>
            </a:r>
            <a:r>
              <a:rPr kumimoji="0" lang="en-US" sz="1600" b="1" i="0" u="none" strike="noStrike" kern="1200" cap="none" spc="0" normalizeH="0" baseline="0" noProof="0" dirty="0">
                <a:ln>
                  <a:noFill/>
                </a:ln>
                <a:solidFill>
                  <a:prstClr val="black"/>
                </a:solidFill>
                <a:effectLst/>
                <a:uLnTx/>
                <a:uFillTx/>
                <a:latin typeface="Inter"/>
                <a:ea typeface="+mn-ea"/>
                <a:cs typeface="+mn-cs"/>
              </a:rPr>
              <a:t>custom version of our 001-10005T, 465-watt single-pass quartz heater</a:t>
            </a:r>
            <a:r>
              <a:rPr kumimoji="0" lang="en-US" sz="1600" b="0" i="0" u="none" strike="noStrike" kern="1200" cap="none" spc="0" normalizeH="0" baseline="0" noProof="0" dirty="0">
                <a:ln>
                  <a:noFill/>
                </a:ln>
                <a:solidFill>
                  <a:prstClr val="black"/>
                </a:solidFill>
                <a:effectLst/>
                <a:uLnTx/>
                <a:uFillTx/>
                <a:latin typeface="Inter"/>
                <a:ea typeface="+mn-ea"/>
                <a:cs typeface="+mn-cs"/>
              </a:rPr>
              <a:t>, ensuring consistent and controlled heating performance.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Inte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Inter"/>
                <a:ea typeface="+mn-ea"/>
                <a:cs typeface="+mn-cs"/>
              </a:rPr>
              <a:t>Engineered specifically for </a:t>
            </a:r>
            <a:r>
              <a:rPr kumimoji="0" lang="en-US" sz="1600" b="1" i="0" u="none" strike="noStrike" kern="1200" cap="none" spc="0" normalizeH="0" baseline="0" noProof="0" dirty="0">
                <a:ln>
                  <a:noFill/>
                </a:ln>
                <a:solidFill>
                  <a:prstClr val="black"/>
                </a:solidFill>
                <a:effectLst/>
                <a:uLnTx/>
                <a:uFillTx/>
                <a:latin typeface="Inter"/>
                <a:ea typeface="+mn-ea"/>
                <a:cs typeface="+mn-cs"/>
              </a:rPr>
              <a:t>medical device manufacturing</a:t>
            </a:r>
            <a:r>
              <a:rPr kumimoji="0" lang="en-US" sz="1600" b="0" i="0" u="none" strike="noStrike" kern="1200" cap="none" spc="0" normalizeH="0" baseline="0" noProof="0" dirty="0">
                <a:ln>
                  <a:noFill/>
                </a:ln>
                <a:solidFill>
                  <a:prstClr val="black"/>
                </a:solidFill>
                <a:effectLst/>
                <a:uLnTx/>
                <a:uFillTx/>
                <a:latin typeface="Inter"/>
                <a:ea typeface="+mn-ea"/>
                <a:cs typeface="+mn-cs"/>
              </a:rPr>
              <a:t>, this laminator delivers efficient, uniform, and high-quality lamination for a wide range of catheter applications. The system leverages the </a:t>
            </a:r>
            <a:r>
              <a:rPr kumimoji="0" lang="en-US" sz="1600" b="1" i="0" u="none" strike="noStrike" kern="1200" cap="none" spc="0" normalizeH="0" baseline="0" noProof="0" dirty="0">
                <a:ln>
                  <a:noFill/>
                </a:ln>
                <a:solidFill>
                  <a:prstClr val="black"/>
                </a:solidFill>
                <a:effectLst/>
                <a:uLnTx/>
                <a:uFillTx/>
                <a:latin typeface="Inter"/>
                <a:ea typeface="+mn-ea"/>
                <a:cs typeface="+mn-cs"/>
              </a:rPr>
              <a:t>differing melting points, temperature sensitivities, and thermoplastic properties</a:t>
            </a:r>
            <a:r>
              <a:rPr kumimoji="0" lang="en-US" sz="1600" b="0" i="0" u="none" strike="noStrike" kern="1200" cap="none" spc="0" normalizeH="0" baseline="0" noProof="0" dirty="0">
                <a:ln>
                  <a:noFill/>
                </a:ln>
                <a:solidFill>
                  <a:prstClr val="black"/>
                </a:solidFill>
                <a:effectLst/>
                <a:uLnTx/>
                <a:uFillTx/>
                <a:latin typeface="Inter"/>
                <a:ea typeface="+mn-ea"/>
                <a:cs typeface="+mn-cs"/>
              </a:rPr>
              <a:t> of polymer materials to bond two or more layers together seamlessly.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Inter"/>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Inter"/>
                <a:ea typeface="+mn-ea"/>
                <a:cs typeface="+mn-cs"/>
              </a:rPr>
              <a:t>By providing </a:t>
            </a:r>
            <a:r>
              <a:rPr kumimoji="0" lang="en-US" sz="1600" b="1" i="0" u="none" strike="noStrike" kern="1200" cap="none" spc="0" normalizeH="0" baseline="0" noProof="0" dirty="0">
                <a:ln>
                  <a:noFill/>
                </a:ln>
                <a:solidFill>
                  <a:prstClr val="black"/>
                </a:solidFill>
                <a:effectLst/>
                <a:uLnTx/>
                <a:uFillTx/>
                <a:latin typeface="Inter"/>
                <a:ea typeface="+mn-ea"/>
                <a:cs typeface="+mn-cs"/>
              </a:rPr>
              <a:t>even, consistent heating</a:t>
            </a:r>
            <a:r>
              <a:rPr kumimoji="0" lang="en-US" sz="1600" b="0" i="0" u="none" strike="noStrike" kern="1200" cap="none" spc="0" normalizeH="0" baseline="0" noProof="0" dirty="0">
                <a:ln>
                  <a:noFill/>
                </a:ln>
                <a:solidFill>
                  <a:prstClr val="black"/>
                </a:solidFill>
                <a:effectLst/>
                <a:uLnTx/>
                <a:uFillTx/>
                <a:latin typeface="Inter"/>
                <a:ea typeface="+mn-ea"/>
                <a:cs typeface="+mn-cs"/>
              </a:rPr>
              <a:t> throughout the process, the machine minimizes the risk of </a:t>
            </a:r>
            <a:r>
              <a:rPr kumimoji="0" lang="en-US" sz="1600" b="1" i="0" u="none" strike="noStrike" kern="1200" cap="none" spc="0" normalizeH="0" baseline="0" noProof="0" dirty="0">
                <a:ln>
                  <a:noFill/>
                </a:ln>
                <a:solidFill>
                  <a:prstClr val="black"/>
                </a:solidFill>
                <a:effectLst/>
                <a:uLnTx/>
                <a:uFillTx/>
                <a:latin typeface="Inter"/>
                <a:ea typeface="+mn-ea"/>
                <a:cs typeface="+mn-cs"/>
              </a:rPr>
              <a:t>air bubbles and delamination</a:t>
            </a:r>
            <a:r>
              <a:rPr kumimoji="0" lang="en-US" sz="1600" b="0" i="0" u="none" strike="noStrike" kern="1200" cap="none" spc="0" normalizeH="0" baseline="0" noProof="0" dirty="0">
                <a:ln>
                  <a:noFill/>
                </a:ln>
                <a:solidFill>
                  <a:prstClr val="black"/>
                </a:solidFill>
                <a:effectLst/>
                <a:uLnTx/>
                <a:uFillTx/>
                <a:latin typeface="Inter"/>
                <a:ea typeface="+mn-ea"/>
                <a:cs typeface="+mn-cs"/>
              </a:rPr>
              <a:t>, resulting in superior product integrity and enhanced overall quality.</a:t>
            </a:r>
          </a:p>
        </p:txBody>
      </p:sp>
      <p:pic>
        <p:nvPicPr>
          <p:cNvPr id="6" name="Picture 5" descr="A white machine with buttons and a red button&#10;&#10;AI-generated content may be incorrect.">
            <a:extLst>
              <a:ext uri="{FF2B5EF4-FFF2-40B4-BE49-F238E27FC236}">
                <a16:creationId xmlns:a16="http://schemas.microsoft.com/office/drawing/2014/main" id="{8294971B-F769-2F31-A64D-23058930239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3800" y="1270359"/>
            <a:ext cx="5724525" cy="2823845"/>
          </a:xfrm>
          <a:prstGeom prst="rect">
            <a:avLst/>
          </a:prstGeom>
          <a:noFill/>
          <a:ln>
            <a:noFill/>
          </a:ln>
        </p:spPr>
      </p:pic>
      <p:sp>
        <p:nvSpPr>
          <p:cNvPr id="11" name="TextBox 10">
            <a:extLst>
              <a:ext uri="{FF2B5EF4-FFF2-40B4-BE49-F238E27FC236}">
                <a16:creationId xmlns:a16="http://schemas.microsoft.com/office/drawing/2014/main" id="{30A66FF6-B07B-CCC2-6365-C81C16C8F9F0}"/>
              </a:ext>
            </a:extLst>
          </p:cNvPr>
          <p:cNvSpPr txBox="1"/>
          <p:nvPr/>
        </p:nvSpPr>
        <p:spPr>
          <a:xfrm>
            <a:off x="1643467" y="4279112"/>
            <a:ext cx="3439933"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rPr>
              <a:t>Medical Field Customers: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rPr>
              <a:t>Abbott Labs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black"/>
                </a:solidFill>
                <a:effectLst/>
                <a:uLnTx/>
                <a:uFillTx/>
                <a:latin typeface="Inter"/>
                <a:ea typeface="Calibri" panose="020F0502020204030204" pitchFamily="34" charset="0"/>
                <a:cs typeface="Calibri" panose="020F0502020204030204" pitchFamily="34" charset="0"/>
              </a:rPr>
              <a:t>Boston Scientific</a:t>
            </a:r>
          </a:p>
        </p:txBody>
      </p:sp>
    </p:spTree>
    <p:extLst>
      <p:ext uri="{BB962C8B-B14F-4D97-AF65-F5344CB8AC3E}">
        <p14:creationId xmlns:p14="http://schemas.microsoft.com/office/powerpoint/2010/main" val="2027051380"/>
      </p:ext>
    </p:extLst>
  </p:cSld>
  <p:clrMapOvr>
    <a:masterClrMapping/>
  </p:clrMapOvr>
  <mc:AlternateContent xmlns:mc="http://schemas.openxmlformats.org/markup-compatibility/2006" xmlns:p14="http://schemas.microsoft.com/office/powerpoint/2010/main">
    <mc:Choice Requires="p14">
      <p:transition spd="slow" p14:dur="2000" advTm="28000"/>
    </mc:Choice>
    <mc:Fallback xmlns="">
      <p:transition spd="slow" advTm="2800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6886094-DBD6-AE3E-D876-F9A007831DC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3E7605C-36E6-2B61-E32D-F0949F862033}"/>
              </a:ext>
            </a:extLst>
          </p:cNvPr>
          <p:cNvSpPr>
            <a:spLocks noGrp="1"/>
          </p:cNvSpPr>
          <p:nvPr>
            <p:ph type="title"/>
          </p:nvPr>
        </p:nvSpPr>
        <p:spPr>
          <a:xfrm>
            <a:off x="838200" y="18256"/>
            <a:ext cx="10515600" cy="934782"/>
          </a:xfrm>
        </p:spPr>
        <p:txBody>
          <a:bodyPr>
            <a:noAutofit/>
          </a:bodyPr>
          <a:lstStyle/>
          <a:p>
            <a:r>
              <a:rPr lang="en-US" dirty="0"/>
              <a:t>Air Heater Selection	</a:t>
            </a:r>
          </a:p>
        </p:txBody>
      </p:sp>
      <p:sp>
        <p:nvSpPr>
          <p:cNvPr id="5" name="Footer Placeholder 9">
            <a:extLst>
              <a:ext uri="{FF2B5EF4-FFF2-40B4-BE49-F238E27FC236}">
                <a16:creationId xmlns:a16="http://schemas.microsoft.com/office/drawing/2014/main" id="{25F5842C-3A06-CC5B-591F-C83DAE1E5933}"/>
              </a:ext>
            </a:extLst>
          </p:cNvPr>
          <p:cNvSpPr>
            <a:spLocks noGrp="1"/>
          </p:cNvSpPr>
          <p:nvPr>
            <p:ph type="ftr" sz="quarter" idx="11"/>
          </p:nvPr>
        </p:nvSpPr>
        <p:spPr>
          <a:xfrm>
            <a:off x="4376034" y="6398222"/>
            <a:ext cx="3439933" cy="276899"/>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AC1B27"/>
                </a:solidFill>
                <a:effectLst/>
                <a:uLnTx/>
                <a:uFillTx/>
                <a:latin typeface="Inter"/>
                <a:ea typeface="+mn-ea"/>
                <a:cs typeface="+mn-cs"/>
              </a:rPr>
              <a:t>Convectronics </a:t>
            </a:r>
            <a:r>
              <a:rPr kumimoji="0" lang="en-US" sz="1200" b="0" i="0" u="none" strike="noStrike" kern="1200" cap="none" spc="0" normalizeH="0" baseline="0" noProof="0" dirty="0">
                <a:ln>
                  <a:noFill/>
                </a:ln>
                <a:solidFill>
                  <a:srgbClr val="AC1B27"/>
                </a:solidFill>
                <a:effectLst/>
                <a:uLnTx/>
                <a:uFillTx/>
                <a:latin typeface="Inter"/>
                <a:ea typeface="+mn-ea"/>
                <a:cs typeface="+mn-cs"/>
                <a:sym typeface="Symbol" panose="05050102010706020507" pitchFamily="18" charset="2"/>
              </a:rPr>
              <a:t> Heaters, Sensors, Controls</a:t>
            </a:r>
            <a:endParaRPr kumimoji="0" lang="en-US" sz="1200" b="0" i="0" u="none" strike="noStrike" kern="1200" cap="none" spc="0" normalizeH="0" baseline="0" noProof="0" dirty="0">
              <a:ln>
                <a:noFill/>
              </a:ln>
              <a:solidFill>
                <a:srgbClr val="AC1B27"/>
              </a:solidFill>
              <a:effectLst/>
              <a:uLnTx/>
              <a:uFillTx/>
              <a:latin typeface="Inter"/>
              <a:ea typeface="+mn-ea"/>
              <a:cs typeface="+mn-cs"/>
            </a:endParaRPr>
          </a:p>
        </p:txBody>
      </p:sp>
      <p:sp>
        <p:nvSpPr>
          <p:cNvPr id="8" name="Footer Placeholder 9">
            <a:extLst>
              <a:ext uri="{FF2B5EF4-FFF2-40B4-BE49-F238E27FC236}">
                <a16:creationId xmlns:a16="http://schemas.microsoft.com/office/drawing/2014/main" id="{58DEE97B-2075-370C-093B-11D7AB132263}"/>
              </a:ext>
            </a:extLst>
          </p:cNvPr>
          <p:cNvSpPr txBox="1">
            <a:spLocks/>
          </p:cNvSpPr>
          <p:nvPr/>
        </p:nvSpPr>
        <p:spPr>
          <a:xfrm>
            <a:off x="10319656" y="6398222"/>
            <a:ext cx="1567543" cy="276899"/>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AC1B27"/>
                </a:solidFill>
                <a:effectLst/>
                <a:uLnTx/>
                <a:uFillTx/>
                <a:latin typeface="Inter"/>
                <a:ea typeface="+mn-ea"/>
                <a:cs typeface="+mn-cs"/>
              </a:rPr>
              <a:t>convectronics.com</a:t>
            </a:r>
          </a:p>
        </p:txBody>
      </p:sp>
      <p:pic>
        <p:nvPicPr>
          <p:cNvPr id="9" name="Picture 8" descr="A close-up of a fishing rod&#10;&#10;AI-generated content may be incorrect.">
            <a:extLst>
              <a:ext uri="{FF2B5EF4-FFF2-40B4-BE49-F238E27FC236}">
                <a16:creationId xmlns:a16="http://schemas.microsoft.com/office/drawing/2014/main" id="{07F29001-1BE0-BAB9-9878-339300C9C2FE}"/>
              </a:ext>
            </a:extLst>
          </p:cNvPr>
          <p:cNvPicPr>
            <a:picLocks noChangeAspect="1"/>
          </p:cNvPicPr>
          <p:nvPr/>
        </p:nvPicPr>
        <p:blipFill>
          <a:blip r:embed="rId2">
            <a:extLst>
              <a:ext uri="{28A0092B-C50C-407E-A947-70E740481C1C}">
                <a14:useLocalDpi xmlns:a14="http://schemas.microsoft.com/office/drawing/2010/main" val="0"/>
              </a:ext>
            </a:extLst>
          </a:blip>
          <a:srcRect t="26658" b="26439"/>
          <a:stretch>
            <a:fillRect/>
          </a:stretch>
        </p:blipFill>
        <p:spPr bwMode="auto">
          <a:xfrm>
            <a:off x="1224475" y="4170675"/>
            <a:ext cx="3799430" cy="2227547"/>
          </a:xfrm>
          <a:prstGeom prst="rect">
            <a:avLst/>
          </a:prstGeom>
          <a:noFill/>
          <a:ln>
            <a:noFill/>
          </a:ln>
        </p:spPr>
      </p:pic>
      <p:sp>
        <p:nvSpPr>
          <p:cNvPr id="3" name="TextBox 2">
            <a:extLst>
              <a:ext uri="{FF2B5EF4-FFF2-40B4-BE49-F238E27FC236}">
                <a16:creationId xmlns:a16="http://schemas.microsoft.com/office/drawing/2014/main" id="{511237FC-A2BB-4AEE-AE17-2AF8C90EE0B7}"/>
              </a:ext>
            </a:extLst>
          </p:cNvPr>
          <p:cNvSpPr txBox="1"/>
          <p:nvPr/>
        </p:nvSpPr>
        <p:spPr>
          <a:xfrm>
            <a:off x="357996" y="1169228"/>
            <a:ext cx="6098874" cy="3139321"/>
          </a:xfrm>
          <a:prstGeom prst="rect">
            <a:avLst/>
          </a:prstGeom>
          <a:noFill/>
        </p:spPr>
        <p:txBody>
          <a:bodyPr wrap="square">
            <a:spAutoFit/>
          </a:bodyPr>
          <a:lstStyle/>
          <a:p>
            <a:r>
              <a:rPr lang="en-US" b="1" dirty="0"/>
              <a:t>Case Study: Fiber Optic Cable Manufacturing</a:t>
            </a:r>
          </a:p>
          <a:p>
            <a:endParaRPr lang="en-US" dirty="0"/>
          </a:p>
          <a:p>
            <a:r>
              <a:rPr lang="en-US" b="1" dirty="0"/>
              <a:t>Strategic Account:</a:t>
            </a:r>
            <a:r>
              <a:rPr lang="en-US" dirty="0"/>
              <a:t> Long-term partnership with a top tier, global leader in fiber optics.</a:t>
            </a:r>
          </a:p>
          <a:p>
            <a:r>
              <a:rPr lang="en-US" b="1" dirty="0"/>
              <a:t>Equipment Integration:</a:t>
            </a:r>
            <a:r>
              <a:rPr lang="en-US" dirty="0"/>
              <a:t> Client utilizes a </a:t>
            </a:r>
            <a:r>
              <a:rPr lang="en-US" b="1" dirty="0"/>
              <a:t>1.15 kW nozzle heater</a:t>
            </a:r>
            <a:r>
              <a:rPr lang="en-US" dirty="0"/>
              <a:t> to optimize their proprietary production process.</a:t>
            </a:r>
          </a:p>
          <a:p>
            <a:r>
              <a:rPr lang="en-US" b="1" dirty="0"/>
              <a:t>Early Acquisition:</a:t>
            </a:r>
            <a:r>
              <a:rPr lang="en-US" dirty="0"/>
              <a:t> Identified the account during their development phase and secured the business via proactive sample testing.</a:t>
            </a:r>
          </a:p>
          <a:p>
            <a:r>
              <a:rPr lang="en-US" b="1" dirty="0"/>
              <a:t>Commercial Value:</a:t>
            </a:r>
            <a:r>
              <a:rPr lang="en-US" dirty="0"/>
              <a:t> Evolved from a simple product evaluation into one of our largest, most consistent repeat accounts.</a:t>
            </a:r>
          </a:p>
        </p:txBody>
      </p:sp>
      <p:pic>
        <p:nvPicPr>
          <p:cNvPr id="6" name="Picture 5" descr="A close-up of a cable&#10;&#10;AI-generated content may be incorrect.">
            <a:extLst>
              <a:ext uri="{FF2B5EF4-FFF2-40B4-BE49-F238E27FC236}">
                <a16:creationId xmlns:a16="http://schemas.microsoft.com/office/drawing/2014/main" id="{C91F7C45-DE27-E076-D6F6-1C567A1A47F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06209" y="1172242"/>
            <a:ext cx="5380990" cy="3588385"/>
          </a:xfrm>
          <a:prstGeom prst="rect">
            <a:avLst/>
          </a:prstGeom>
          <a:noFill/>
          <a:ln>
            <a:noFill/>
          </a:ln>
        </p:spPr>
      </p:pic>
    </p:spTree>
    <p:extLst>
      <p:ext uri="{BB962C8B-B14F-4D97-AF65-F5344CB8AC3E}">
        <p14:creationId xmlns:p14="http://schemas.microsoft.com/office/powerpoint/2010/main" val="2908870581"/>
      </p:ext>
    </p:extLst>
  </p:cSld>
  <p:clrMapOvr>
    <a:masterClrMapping/>
  </p:clrMapOvr>
  <mc:AlternateContent xmlns:mc="http://schemas.openxmlformats.org/markup-compatibility/2006" xmlns:p14="http://schemas.microsoft.com/office/powerpoint/2010/main">
    <mc:Choice Requires="p14">
      <p:transition spd="slow" p14:dur="2000" advTm="21000"/>
    </mc:Choice>
    <mc:Fallback xmlns="">
      <p:transition spd="slow" advTm="2100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6|2.7|3|3.5|3.4"/>
</p:tagLst>
</file>

<file path=ppt/tags/tag2.xml><?xml version="1.0" encoding="utf-8"?>
<p:tagLst xmlns:a="http://schemas.openxmlformats.org/drawingml/2006/main" xmlns:r="http://schemas.openxmlformats.org/officeDocument/2006/relationships" xmlns:p="http://schemas.openxmlformats.org/presentationml/2006/main">
  <p:tag name="TIMING" val="|17"/>
</p:tagLst>
</file>

<file path=ppt/theme/theme1.xml><?xml version="1.0" encoding="utf-8"?>
<a:theme xmlns:a="http://schemas.openxmlformats.org/drawingml/2006/main" name="Office Theme">
  <a:themeElements>
    <a:clrScheme name="1MERRIMAC">
      <a:dk1>
        <a:sysClr val="windowText" lastClr="000000"/>
      </a:dk1>
      <a:lt1>
        <a:sysClr val="window" lastClr="FFFFFF"/>
      </a:lt1>
      <a:dk2>
        <a:srgbClr val="1F497D"/>
      </a:dk2>
      <a:lt2>
        <a:srgbClr val="FFFFFF"/>
      </a:lt2>
      <a:accent1>
        <a:srgbClr val="18428F"/>
      </a:accent1>
      <a:accent2>
        <a:srgbClr val="E70D32"/>
      </a:accent2>
      <a:accent3>
        <a:srgbClr val="18428F"/>
      </a:accent3>
      <a:accent4>
        <a:srgbClr val="E70D32"/>
      </a:accent4>
      <a:accent5>
        <a:srgbClr val="18428F"/>
      </a:accent5>
      <a:accent6>
        <a:srgbClr val="E70D32"/>
      </a:accent6>
      <a:hlink>
        <a:srgbClr val="18428F"/>
      </a:hlink>
      <a:folHlink>
        <a:srgbClr val="E70D32"/>
      </a:folHlink>
    </a:clrScheme>
    <a:fontScheme name="MIS">
      <a:majorFont>
        <a:latin typeface="Oswald"/>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ERRIMAC-INDUSTRIAL-SALES-PRESENTATION-TEMPLATE.potx" id="{3A8D81C4-305F-425E-BECF-90934FECEBC9}" vid="{F6DEBC53-1325-420F-A847-012DCC1C37F4}"/>
    </a:ext>
  </a:extLst>
</a:theme>
</file>

<file path=ppt/theme/theme2.xml><?xml version="1.0" encoding="utf-8"?>
<a:theme xmlns:a="http://schemas.openxmlformats.org/drawingml/2006/main" name="1_Office Theme">
  <a:themeElements>
    <a:clrScheme name="1MERRIMAC">
      <a:dk1>
        <a:sysClr val="windowText" lastClr="000000"/>
      </a:dk1>
      <a:lt1>
        <a:sysClr val="window" lastClr="FFFFFF"/>
      </a:lt1>
      <a:dk2>
        <a:srgbClr val="1F497D"/>
      </a:dk2>
      <a:lt2>
        <a:srgbClr val="FFFFFF"/>
      </a:lt2>
      <a:accent1>
        <a:srgbClr val="18428F"/>
      </a:accent1>
      <a:accent2>
        <a:srgbClr val="E70D32"/>
      </a:accent2>
      <a:accent3>
        <a:srgbClr val="18428F"/>
      </a:accent3>
      <a:accent4>
        <a:srgbClr val="E70D32"/>
      </a:accent4>
      <a:accent5>
        <a:srgbClr val="18428F"/>
      </a:accent5>
      <a:accent6>
        <a:srgbClr val="E70D32"/>
      </a:accent6>
      <a:hlink>
        <a:srgbClr val="18428F"/>
      </a:hlink>
      <a:folHlink>
        <a:srgbClr val="E70D32"/>
      </a:folHlink>
    </a:clrScheme>
    <a:fontScheme name="MIS">
      <a:majorFont>
        <a:latin typeface="Oswald"/>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ERRIMAC-INDUSTRIAL-SALES-PRESENTATION-TEMPLATE.potx" id="{3A8D81C4-305F-425E-BECF-90934FECEBC9}" vid="{7922A6BB-94E9-4BDF-A335-804B01446CA1}"/>
    </a:ext>
  </a:extLst>
</a:theme>
</file>

<file path=ppt/theme/theme3.xml><?xml version="1.0" encoding="utf-8"?>
<a:theme xmlns:a="http://schemas.openxmlformats.org/drawingml/2006/main" name="Convectronis">
  <a:themeElements>
    <a:clrScheme name="CONVECTRONICS-PP">
      <a:dk1>
        <a:sysClr val="windowText" lastClr="000000"/>
      </a:dk1>
      <a:lt1>
        <a:sysClr val="window" lastClr="FFFFFF"/>
      </a:lt1>
      <a:dk2>
        <a:srgbClr val="AC1B27"/>
      </a:dk2>
      <a:lt2>
        <a:srgbClr val="FFFFFF"/>
      </a:lt2>
      <a:accent1>
        <a:srgbClr val="AC1B27"/>
      </a:accent1>
      <a:accent2>
        <a:srgbClr val="F4EFE9"/>
      </a:accent2>
      <a:accent3>
        <a:srgbClr val="CCC0BE"/>
      </a:accent3>
      <a:accent4>
        <a:srgbClr val="000000"/>
      </a:accent4>
      <a:accent5>
        <a:srgbClr val="FFFFFF"/>
      </a:accent5>
      <a:accent6>
        <a:srgbClr val="000000"/>
      </a:accent6>
      <a:hlink>
        <a:srgbClr val="FFFFFF"/>
      </a:hlink>
      <a:folHlink>
        <a:srgbClr val="AC1B27"/>
      </a:folHlink>
    </a:clrScheme>
    <a:fontScheme name="Convectronics">
      <a:majorFont>
        <a:latin typeface="Albiona Medium"/>
        <a:ea typeface=""/>
        <a:cs typeface=""/>
      </a:majorFont>
      <a:minorFont>
        <a:latin typeface="Inte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ED64917363D29408347B0174F98B3F8" ma:contentTypeVersion="18" ma:contentTypeDescription="Create a new document." ma:contentTypeScope="" ma:versionID="fe1de3887848fcd141cbafba7c0dcb83">
  <xsd:schema xmlns:xsd="http://www.w3.org/2001/XMLSchema" xmlns:xs="http://www.w3.org/2001/XMLSchema" xmlns:p="http://schemas.microsoft.com/office/2006/metadata/properties" xmlns:ns2="fe6d3f53-d3a3-4afe-8b6a-238c22e76943" xmlns:ns3="3e5e7ace-10b2-44ff-9f40-892ba4c828a5" targetNamespace="http://schemas.microsoft.com/office/2006/metadata/properties" ma:root="true" ma:fieldsID="cbb2fbdeacf983aea35b002e906179be" ns2:_="" ns3:_="">
    <xsd:import namespace="fe6d3f53-d3a3-4afe-8b6a-238c22e76943"/>
    <xsd:import namespace="3e5e7ace-10b2-44ff-9f40-892ba4c828a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2:MediaServiceAutoKeyPoints" minOccurs="0"/>
                <xsd:element ref="ns2:MediaServiceKeyPoints" minOccurs="0"/>
                <xsd:element ref="ns2:MediaServiceGenerationTime" minOccurs="0"/>
                <xsd:element ref="ns2:MediaServiceEventHashCode"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6d3f53-d3a3-4afe-8b6a-238c22e7694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8952eb9-376a-43c7-9e80-d45a4a258fc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e5e7ace-10b2-44ff-9f40-892ba4c828a5"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8aed957-8bc0-41c4-bb3b-7ba725e000cd}" ma:internalName="TaxCatchAll" ma:showField="CatchAllData" ma:web="3e5e7ace-10b2-44ff-9f40-892ba4c828a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e6d3f53-d3a3-4afe-8b6a-238c22e76943">
      <Terms xmlns="http://schemas.microsoft.com/office/infopath/2007/PartnerControls"/>
    </lcf76f155ced4ddcb4097134ff3c332f>
    <TaxCatchAll xmlns="3e5e7ace-10b2-44ff-9f40-892ba4c828a5" xsi:nil="true"/>
    <SharedWithUsers xmlns="3e5e7ace-10b2-44ff-9f40-892ba4c828a5">
      <UserInfo>
        <DisplayName/>
        <AccountId xsi:nil="true"/>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EFB6786-2922-41D6-AEA9-B3B6707AEBC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e6d3f53-d3a3-4afe-8b6a-238c22e76943"/>
    <ds:schemaRef ds:uri="3e5e7ace-10b2-44ff-9f40-892ba4c828a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E36FAED-4A18-4ADE-841D-8E9D246292D8}">
  <ds:schemaRefs>
    <ds:schemaRef ds:uri="http://schemas.microsoft.com/office/2006/metadata/properties"/>
    <ds:schemaRef ds:uri="3e5e7ace-10b2-44ff-9f40-892ba4c828a5"/>
    <ds:schemaRef ds:uri="fe6d3f53-d3a3-4afe-8b6a-238c22e76943"/>
    <ds:schemaRef ds:uri="http://schemas.microsoft.com/office/2006/documentManagement/types"/>
    <ds:schemaRef ds:uri="http://www.w3.org/XML/1998/namespace"/>
    <ds:schemaRef ds:uri="http://schemas.microsoft.com/office/infopath/2007/PartnerControls"/>
    <ds:schemaRef ds:uri="http://purl.org/dc/elements/1.1/"/>
    <ds:schemaRef ds:uri="http://schemas.openxmlformats.org/package/2006/metadata/core-properties"/>
    <ds:schemaRef ds:uri="http://purl.org/dc/dcmitype/"/>
    <ds:schemaRef ds:uri="http://purl.org/dc/terms/"/>
  </ds:schemaRefs>
</ds:datastoreItem>
</file>

<file path=customXml/itemProps3.xml><?xml version="1.0" encoding="utf-8"?>
<ds:datastoreItem xmlns:ds="http://schemas.openxmlformats.org/officeDocument/2006/customXml" ds:itemID="{D14498A8-7770-4CD8-9059-30DB71E9D39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4179</TotalTime>
  <Words>3998</Words>
  <Application>Microsoft Office PowerPoint</Application>
  <PresentationFormat>Widescreen</PresentationFormat>
  <Paragraphs>601</Paragraphs>
  <Slides>41</Slides>
  <Notes>1</Notes>
  <HiddenSlides>0</HiddenSlides>
  <MMClips>0</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41</vt:i4>
      </vt:variant>
    </vt:vector>
  </HeadingPairs>
  <TitlesOfParts>
    <vt:vector size="55" baseType="lpstr">
      <vt:lpstr>Albiona Medium</vt:lpstr>
      <vt:lpstr>Aptos</vt:lpstr>
      <vt:lpstr>Arial</vt:lpstr>
      <vt:lpstr>Calibri</vt:lpstr>
      <vt:lpstr>Calibri Light</vt:lpstr>
      <vt:lpstr>Inter</vt:lpstr>
      <vt:lpstr>Oswald</vt:lpstr>
      <vt:lpstr>Roboto</vt:lpstr>
      <vt:lpstr>Symbol</vt:lpstr>
      <vt:lpstr>Wingdings</vt:lpstr>
      <vt:lpstr>Office Theme</vt:lpstr>
      <vt:lpstr>1_Office Theme</vt:lpstr>
      <vt:lpstr>Convectronis</vt:lpstr>
      <vt:lpstr>1_Custom Design</vt:lpstr>
      <vt:lpstr>PowerPoint Presentation</vt:lpstr>
      <vt:lpstr>PowerPoint Presentation</vt:lpstr>
      <vt:lpstr>Serpentine Coils</vt:lpstr>
      <vt:lpstr>Convectronics vs The Others</vt:lpstr>
      <vt:lpstr>What Does That Mean?  </vt:lpstr>
      <vt:lpstr>Air Heater Operation &amp; Selection</vt:lpstr>
      <vt:lpstr>Air Heater Selection</vt:lpstr>
      <vt:lpstr>Air Heater Selection </vt:lpstr>
      <vt:lpstr>Air Heater Selection </vt:lpstr>
      <vt:lpstr>Air Heater Selection </vt:lpstr>
      <vt:lpstr>Air Heater Selection </vt:lpstr>
      <vt:lpstr>Air Heater Selection </vt:lpstr>
      <vt:lpstr>Air Heater Selection </vt:lpstr>
      <vt:lpstr>Air Heater Selection </vt:lpstr>
      <vt:lpstr>Air Heater Selection</vt:lpstr>
      <vt:lpstr>Air Heater Selection</vt:lpstr>
      <vt:lpstr>Air Heater Selection</vt:lpstr>
      <vt:lpstr>Controlling Air Heaters</vt:lpstr>
      <vt:lpstr>Controlling Air Heaters</vt:lpstr>
      <vt:lpstr>Controlling Air Heaters </vt:lpstr>
      <vt:lpstr>Controls Partners</vt:lpstr>
      <vt:lpstr>Tubular Electric Heaters</vt:lpstr>
      <vt:lpstr>Tubular Electric Heaters</vt:lpstr>
      <vt:lpstr>Tubular Electric Heaters</vt:lpstr>
      <vt:lpstr>Tubular Electric Heaters</vt:lpstr>
      <vt:lpstr>Radiant Process Heaters</vt:lpstr>
      <vt:lpstr>Quartz Radiant Infrared Heaters</vt:lpstr>
      <vt:lpstr>Temperature Sensors</vt:lpstr>
      <vt:lpstr>Temperature Sensor Selection</vt:lpstr>
      <vt:lpstr>Temperature Sensor Selection</vt:lpstr>
      <vt:lpstr>Temperature Sensor Selection</vt:lpstr>
      <vt:lpstr>Temperature Sensor Selection</vt:lpstr>
      <vt:lpstr>Temperature Applications</vt:lpstr>
      <vt:lpstr>Temperature Applications</vt:lpstr>
      <vt:lpstr>Custom Designs </vt:lpstr>
      <vt:lpstr>Custom Designs</vt:lpstr>
      <vt:lpstr>Custom Designs</vt:lpstr>
      <vt:lpstr>Custom Designs</vt:lpstr>
      <vt:lpstr>Our Customers</vt:lpstr>
      <vt:lpstr>Our Neighbors</vt:lpstr>
      <vt:lpstr>Your Source for Process Heating Products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Leslie Lanctot</dc:creator>
  <cp:lastModifiedBy>Leslie Lanctot</cp:lastModifiedBy>
  <cp:revision>5</cp:revision>
  <cp:lastPrinted>2026-06-08T22:34:39Z</cp:lastPrinted>
  <dcterms:modified xsi:type="dcterms:W3CDTF">2026-06-17T18:17:07Z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0x0101003ED64917363D29408347B0174F98B3F8</vt:lpwstr>
  </property>
  <property fmtid="{D5CDD505-2E9C-101B-9397-08002B2CF9AE}" pid="3" name="MediaServiceImageTags">
    <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ies>
</file>